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76"/>
  </p:notesMasterIdLst>
  <p:sldIdLst>
    <p:sldId id="256" r:id="rId2"/>
    <p:sldId id="313" r:id="rId3"/>
    <p:sldId id="316" r:id="rId4"/>
    <p:sldId id="317" r:id="rId5"/>
    <p:sldId id="315" r:id="rId6"/>
    <p:sldId id="324" r:id="rId7"/>
    <p:sldId id="325" r:id="rId8"/>
    <p:sldId id="261" r:id="rId9"/>
    <p:sldId id="300" r:id="rId10"/>
    <p:sldId id="301" r:id="rId11"/>
    <p:sldId id="302" r:id="rId12"/>
    <p:sldId id="309" r:id="rId13"/>
    <p:sldId id="310" r:id="rId14"/>
    <p:sldId id="304" r:id="rId15"/>
    <p:sldId id="312" r:id="rId16"/>
    <p:sldId id="311" r:id="rId17"/>
    <p:sldId id="305" r:id="rId18"/>
    <p:sldId id="257" r:id="rId19"/>
    <p:sldId id="320" r:id="rId20"/>
    <p:sldId id="321" r:id="rId21"/>
    <p:sldId id="322" r:id="rId22"/>
    <p:sldId id="352" r:id="rId23"/>
    <p:sldId id="318" r:id="rId24"/>
    <p:sldId id="332" r:id="rId25"/>
    <p:sldId id="319" r:id="rId26"/>
    <p:sldId id="326" r:id="rId27"/>
    <p:sldId id="323" r:id="rId28"/>
    <p:sldId id="262" r:id="rId29"/>
    <p:sldId id="296" r:id="rId30"/>
    <p:sldId id="298" r:id="rId31"/>
    <p:sldId id="299" r:id="rId32"/>
    <p:sldId id="258" r:id="rId33"/>
    <p:sldId id="259" r:id="rId34"/>
    <p:sldId id="297" r:id="rId35"/>
    <p:sldId id="343" r:id="rId36"/>
    <p:sldId id="263" r:id="rId37"/>
    <p:sldId id="294" r:id="rId38"/>
    <p:sldId id="266" r:id="rId39"/>
    <p:sldId id="342" r:id="rId40"/>
    <p:sldId id="347" r:id="rId41"/>
    <p:sldId id="327" r:id="rId42"/>
    <p:sldId id="335" r:id="rId43"/>
    <p:sldId id="340" r:id="rId44"/>
    <p:sldId id="341" r:id="rId45"/>
    <p:sldId id="328" r:id="rId46"/>
    <p:sldId id="331" r:id="rId47"/>
    <p:sldId id="329" r:id="rId48"/>
    <p:sldId id="330" r:id="rId49"/>
    <p:sldId id="271" r:id="rId50"/>
    <p:sldId id="272" r:id="rId51"/>
    <p:sldId id="273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337" r:id="rId70"/>
    <p:sldId id="339" r:id="rId71"/>
    <p:sldId id="338" r:id="rId72"/>
    <p:sldId id="293" r:id="rId73"/>
    <p:sldId id="334" r:id="rId74"/>
    <p:sldId id="33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591" autoAdjust="0"/>
    <p:restoredTop sz="86424" autoAdjust="0"/>
  </p:normalViewPr>
  <p:slideViewPr>
    <p:cSldViewPr snapToGrid="0">
      <p:cViewPr varScale="1">
        <p:scale>
          <a:sx n="76" d="100"/>
          <a:sy n="76" d="100"/>
        </p:scale>
        <p:origin x="-1000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5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65510-1C8A-40C6-9D12-1F82FD526E9C}" type="datetimeFigureOut">
              <a:rPr lang="en-AU" smtClean="0"/>
              <a:t>11/5/19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02CC1-CB96-41E3-AA3E-72A15CB226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410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by Phil </a:t>
            </a:r>
            <a:r>
              <a:rPr lang="en-US" dirty="0" err="1" smtClean="0"/>
              <a:t>Pollett</a:t>
            </a:r>
            <a:r>
              <a:rPr lang="en-US" dirty="0" smtClean="0"/>
              <a:t>. Say something about ACEMS</a:t>
            </a:r>
            <a:r>
              <a:rPr lang="en-US" baseline="0" dirty="0" smtClean="0"/>
              <a:t>     </a:t>
            </a:r>
            <a:r>
              <a:rPr lang="en-US" dirty="0" smtClean="0"/>
              <a:t>Thanks you Phil. Good evening everyone. </a:t>
            </a:r>
          </a:p>
          <a:p>
            <a:endParaRPr lang="en-US" dirty="0" smtClean="0"/>
          </a:p>
          <a:p>
            <a:r>
              <a:rPr lang="en-US" dirty="0" smtClean="0"/>
              <a:t>Like to give you a flavor of what we are doing in </a:t>
            </a:r>
            <a:r>
              <a:rPr lang="en-US" dirty="0" err="1" smtClean="0"/>
              <a:t>maths</a:t>
            </a:r>
            <a:r>
              <a:rPr lang="en-US" dirty="0" smtClean="0"/>
              <a:t> and stats when</a:t>
            </a:r>
          </a:p>
          <a:p>
            <a:r>
              <a:rPr lang="en-US" baseline="0" dirty="0" smtClean="0"/>
              <a:t> </a:t>
            </a:r>
            <a:r>
              <a:rPr lang="en-US" dirty="0" smtClean="0"/>
              <a:t>dealing with random phenomena. Can see that </a:t>
            </a:r>
            <a:r>
              <a:rPr lang="en-US" dirty="0" err="1" smtClean="0"/>
              <a:t>centre</a:t>
            </a:r>
            <a:r>
              <a:rPr lang="en-US" dirty="0" smtClean="0"/>
              <a:t> is about mathematics by the integral sign.</a:t>
            </a:r>
          </a:p>
          <a:p>
            <a:endParaRPr lang="en-US" dirty="0" smtClean="0"/>
          </a:p>
          <a:p>
            <a:r>
              <a:rPr lang="en-US" dirty="0" smtClean="0"/>
              <a:t>This is supposed to be a non-technical talk. </a:t>
            </a:r>
          </a:p>
          <a:p>
            <a:endParaRPr lang="en-US" dirty="0" smtClean="0"/>
          </a:p>
          <a:p>
            <a:r>
              <a:rPr lang="en-US" dirty="0" smtClean="0"/>
              <a:t>For thousands of years people have been fascinated by randomness. Closely related to</a:t>
            </a:r>
            <a:r>
              <a:rPr lang="en-US" baseline="0" dirty="0" smtClean="0"/>
              <a:t> </a:t>
            </a:r>
            <a:r>
              <a:rPr lang="en-US" dirty="0" smtClean="0"/>
              <a:t>fate/destiny. Many religions have deities of chance.</a:t>
            </a:r>
          </a:p>
          <a:p>
            <a:r>
              <a:rPr lang="en-US" dirty="0" smtClean="0"/>
              <a:t>Egyptians had a goddess of fate: </a:t>
            </a:r>
            <a:r>
              <a:rPr lang="en-US" dirty="0" err="1" smtClean="0"/>
              <a:t>Shai</a:t>
            </a:r>
            <a:r>
              <a:rPr lang="en-US" dirty="0" smtClean="0"/>
              <a:t>. Greek had </a:t>
            </a:r>
            <a:r>
              <a:rPr lang="en-US" dirty="0" err="1" smtClean="0"/>
              <a:t>Tyche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dirty="0" smtClean="0"/>
              <a:t>(Fortuna for the romans) goddess of luck (good/bad) and destiny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Someone to explain your bad luck and someone </a:t>
            </a:r>
            <a:r>
              <a:rPr lang="en-US" dirty="0" err="1" smtClean="0"/>
              <a:t>elses</a:t>
            </a:r>
            <a:r>
              <a:rPr lang="en-US" baseline="0" dirty="0" smtClean="0"/>
              <a:t> good luck.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 are</a:t>
            </a:r>
            <a:r>
              <a:rPr lang="en-US" baseline="0" dirty="0" smtClean="0"/>
              <a:t> not born with a good intuition for randomness. Has to be learned by experience. </a:t>
            </a:r>
            <a:r>
              <a:rPr lang="en-US" dirty="0" smtClean="0"/>
              <a:t>To better understand randomness we can do experiments. Play bridge</a:t>
            </a:r>
          </a:p>
          <a:p>
            <a:r>
              <a:rPr lang="en-US" dirty="0" smtClean="0"/>
              <a:t>long enough and you get an idea how likely certain hands are. Takes a</a:t>
            </a:r>
            <a:r>
              <a:rPr lang="en-US" baseline="0" dirty="0" smtClean="0"/>
              <a:t> </a:t>
            </a:r>
            <a:r>
              <a:rPr lang="en-US" dirty="0" smtClean="0"/>
              <a:t>long time.</a:t>
            </a:r>
          </a:p>
          <a:p>
            <a:endParaRPr lang="en-US" dirty="0" smtClean="0"/>
          </a:p>
          <a:p>
            <a:r>
              <a:rPr lang="en-US" dirty="0" smtClean="0"/>
              <a:t>Prediction audience size random experiment.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6348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329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two people who have developed very good random number</a:t>
            </a:r>
            <a:r>
              <a:rPr lang="en-US" baseline="0" dirty="0" smtClean="0"/>
              <a:t> </a:t>
            </a:r>
            <a:r>
              <a:rPr lang="en-US" dirty="0" smtClean="0"/>
              <a:t>generators. Who is the best at marketing?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3166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give you an idea how random numbers are made, here is a basic algorithm.</a:t>
            </a:r>
          </a:p>
          <a:p>
            <a:r>
              <a:rPr lang="en-US" dirty="0" smtClean="0"/>
              <a:t>20-25 minutes</a:t>
            </a:r>
            <a:r>
              <a:rPr lang="en-US" baseline="0" dirty="0" smtClean="0"/>
              <a:t>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1588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do </a:t>
            </a:r>
            <a:r>
              <a:rPr lang="en-US" dirty="0" err="1" smtClean="0"/>
              <a:t>rng</a:t>
            </a:r>
            <a:r>
              <a:rPr lang="en-US" baseline="0" dirty="0" smtClean="0"/>
              <a:t> notebook if too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7740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can we do with random numbers.</a:t>
            </a:r>
          </a:p>
          <a:p>
            <a:r>
              <a:rPr lang="en-US" dirty="0" smtClean="0"/>
              <a:t>E.g. simulate 10 coin flip experiments with OMRD</a:t>
            </a:r>
          </a:p>
          <a:p>
            <a:r>
              <a:rPr lang="en-US" dirty="0" smtClean="0"/>
              <a:t>he first line of OMRD gives TTHHTTHTT</a:t>
            </a:r>
          </a:p>
          <a:p>
            <a:endParaRPr lang="en-US" dirty="0" smtClean="0"/>
          </a:p>
          <a:p>
            <a:r>
              <a:rPr lang="en-US" dirty="0" smtClean="0"/>
              <a:t>We can also use this to divide a group of 20 people into two groups.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82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 tree. Frangipani. Turtle</a:t>
            </a:r>
            <a:r>
              <a:rPr lang="en-US" baseline="0" dirty="0" smtClean="0"/>
              <a:t> on lawn. Ant random walk. Ferromagnetism in statistical mechanics. Property of atom called spin that can be in one of two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6742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Python. Guido van </a:t>
            </a:r>
            <a:r>
              <a:rPr lang="en-US" dirty="0" err="1" smtClean="0"/>
              <a:t>Rossum</a:t>
            </a:r>
            <a:r>
              <a:rPr lang="en-US" dirty="0" smtClean="0"/>
              <a:t>. CWI. Python refers to Monty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Phython</a:t>
            </a:r>
            <a:r>
              <a:rPr lang="en-US" baseline="0" dirty="0" smtClean="0"/>
              <a:t>. Download anaconda (python/anaconda). Free. Put it on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9011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</a:t>
            </a:r>
            <a:r>
              <a:rPr lang="en-US" baseline="0" dirty="0" smtClean="0"/>
              <a:t> walk.. One </a:t>
            </a:r>
            <a:r>
              <a:rPr lang="en-US" baseline="0" dirty="0" err="1" smtClean="0"/>
              <a:t>dimenson</a:t>
            </a:r>
            <a:r>
              <a:rPr lang="en-US" baseline="0" dirty="0" smtClean="0"/>
              <a:t>. Only up and down. But also plot time.</a:t>
            </a:r>
          </a:p>
          <a:p>
            <a:r>
              <a:rPr lang="en-US" baseline="0" dirty="0" smtClean="0"/>
              <a:t>Financial </a:t>
            </a:r>
            <a:r>
              <a:rPr lang="en-US" baseline="0" dirty="0" smtClean="0"/>
              <a:t>experts/commentator </a:t>
            </a:r>
            <a:r>
              <a:rPr lang="en-US" baseline="0" dirty="0" smtClean="0"/>
              <a:t>always find a reason why price goes up or down</a:t>
            </a:r>
            <a:r>
              <a:rPr lang="en-US" baseline="0" dirty="0" smtClean="0"/>
              <a:t>. Our new </a:t>
            </a:r>
            <a:r>
              <a:rPr lang="en-US" baseline="0" dirty="0" err="1" smtClean="0"/>
              <a:t>Tyche’s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 </a:t>
            </a:r>
            <a:r>
              <a:rPr lang="en-US" baseline="0" dirty="0" smtClean="0"/>
              <a:t>Sometimes same reason.</a:t>
            </a:r>
          </a:p>
          <a:p>
            <a:r>
              <a:rPr lang="en-US" baseline="0" dirty="0" smtClean="0"/>
              <a:t>Price goes up because interest rate on hold or interest rate drop.</a:t>
            </a:r>
          </a:p>
          <a:p>
            <a:r>
              <a:rPr lang="en-US" baseline="0" dirty="0" smtClean="0"/>
              <a:t>Let’s try. No idea what to expect.</a:t>
            </a:r>
          </a:p>
          <a:p>
            <a:r>
              <a:rPr lang="en-US" baseline="0" dirty="0" smtClean="0"/>
              <a:t>Trump has made silly remark. Trump had made silly remark, but market had anticipated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203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1827 Robert Brown. </a:t>
            </a:r>
            <a:r>
              <a:rPr lang="en-US" dirty="0" smtClean="0"/>
              <a:t>Naturalist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8429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Estimation</a:t>
            </a:r>
            <a:r>
              <a:rPr lang="en-US" baseline="0" dirty="0" smtClean="0"/>
              <a:t> of pi.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22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outline of the talk. </a:t>
            </a:r>
          </a:p>
          <a:p>
            <a:endParaRPr lang="en-US" dirty="0" smtClean="0"/>
          </a:p>
          <a:p>
            <a:r>
              <a:rPr lang="en-US" dirty="0" smtClean="0"/>
              <a:t>First .. examples of randomness around us</a:t>
            </a:r>
          </a:p>
          <a:p>
            <a:r>
              <a:rPr lang="en-US" dirty="0" smtClean="0"/>
              <a:t>Second, how can we do this using computer? Computer is a very</a:t>
            </a:r>
            <a:r>
              <a:rPr lang="en-US" baseline="0" dirty="0" smtClean="0"/>
              <a:t> </a:t>
            </a:r>
            <a:r>
              <a:rPr lang="en-US" dirty="0" smtClean="0"/>
              <a:t>rigid device. </a:t>
            </a:r>
          </a:p>
          <a:p>
            <a:r>
              <a:rPr lang="en-US" dirty="0" smtClean="0"/>
              <a:t>Here is outline of the talk. </a:t>
            </a:r>
          </a:p>
          <a:p>
            <a:endParaRPr lang="en-US" dirty="0" smtClean="0"/>
          </a:p>
          <a:p>
            <a:r>
              <a:rPr lang="en-US" dirty="0" smtClean="0"/>
              <a:t>First .. examples of randomness around us</a:t>
            </a:r>
          </a:p>
          <a:p>
            <a:endParaRPr lang="en-US" dirty="0" smtClean="0"/>
          </a:p>
          <a:p>
            <a:r>
              <a:rPr lang="en-US" dirty="0" smtClean="0"/>
              <a:t>Second, how can we do this using computer? Computer is a very</a:t>
            </a:r>
            <a:r>
              <a:rPr lang="en-US" baseline="0" dirty="0" smtClean="0"/>
              <a:t> </a:t>
            </a:r>
            <a:r>
              <a:rPr lang="en-US" dirty="0" smtClean="0"/>
              <a:t>rigid device. </a:t>
            </a:r>
          </a:p>
          <a:p>
            <a:r>
              <a:rPr lang="en-US" dirty="0" smtClean="0"/>
              <a:t>Show you how these random numbers can be used for simulation,</a:t>
            </a:r>
            <a:r>
              <a:rPr lang="en-US" baseline="0" dirty="0" smtClean="0"/>
              <a:t> </a:t>
            </a:r>
            <a:r>
              <a:rPr lang="en-US" dirty="0" smtClean="0"/>
              <a:t>estimation, and </a:t>
            </a:r>
            <a:r>
              <a:rPr lang="en-US" dirty="0" err="1" smtClean="0"/>
              <a:t>optimisation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819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pi in different ways.</a:t>
            </a:r>
          </a:p>
          <a:p>
            <a:r>
              <a:rPr lang="en-US" dirty="0" smtClean="0"/>
              <a:t>mathematicians have always been </a:t>
            </a:r>
            <a:r>
              <a:rPr lang="en-US" dirty="0" err="1" smtClean="0"/>
              <a:t>facinated</a:t>
            </a:r>
            <a:r>
              <a:rPr lang="en-US" dirty="0" smtClean="0"/>
              <a:t> by 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1917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a picture of him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392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 of estimating pi. simulate uniformly a point in 0,1.</a:t>
            </a:r>
            <a:r>
              <a:rPr lang="en-US" baseline="0" dirty="0" smtClean="0"/>
              <a:t> </a:t>
            </a:r>
            <a:r>
              <a:rPr lang="en-US" dirty="0" smtClean="0"/>
              <a:t>That is draw to uniform numbers between 0,1. check if they point lies</a:t>
            </a:r>
          </a:p>
          <a:p>
            <a:r>
              <a:rPr lang="en-US" dirty="0" smtClean="0"/>
              <a:t>inside the circle with radius 1. do this many times and ..</a:t>
            </a:r>
          </a:p>
          <a:p>
            <a:r>
              <a:rPr lang="en-US" dirty="0" smtClean="0"/>
              <a:t>turn off plotting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5923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evaluating integrals. area under this curve.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9599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use MC for searching for a needle in a mathematical haystack. And also for counting the number of needles.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49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picture</a:t>
            </a:r>
            <a:r>
              <a:rPr lang="en-US" baseline="0" dirty="0" smtClean="0"/>
              <a:t> that I sometimes show the 8-year old, but the count always says that counting is easy. It’s not </a:t>
            </a:r>
            <a:r>
              <a:rPr lang="en-US" baseline="0" dirty="0" err="1" smtClean="0"/>
              <a:t>realy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Whole branch of mathematics devoted to counting complicated objects. </a:t>
            </a:r>
            <a:r>
              <a:rPr lang="en-US" baseline="0" dirty="0" err="1" smtClean="0"/>
              <a:t>Combinatorics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0968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 for counting similar to estimating pi. average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5899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Optimization is</a:t>
            </a:r>
            <a:r>
              <a:rPr lang="en-US" baseline="0" dirty="0" smtClean="0"/>
              <a:t> like searching for the best value.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Highest point on cradle mountain. Easy to see here, but in high dimensions</a:t>
            </a:r>
          </a:p>
          <a:p>
            <a:r>
              <a:rPr lang="en-US" baseline="0" dirty="0" smtClean="0"/>
              <a:t>***10/20 minutes to go.**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4539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 the crucial points</a:t>
            </a:r>
            <a:r>
              <a:rPr lang="en-US" baseline="0" dirty="0" smtClean="0"/>
              <a:t> are what the random </a:t>
            </a:r>
            <a:r>
              <a:rPr lang="en-US" baseline="0" dirty="0" err="1" smtClean="0"/>
              <a:t>mech</a:t>
            </a:r>
            <a:r>
              <a:rPr lang="en-US" baseline="0" dirty="0" smtClean="0"/>
              <a:t> is and how the updating 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3917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Suppose we want to find the minimum of this function.</a:t>
            </a:r>
            <a:r>
              <a:rPr lang="en-US" baseline="0" dirty="0" smtClean="0"/>
              <a:t> Many troughs and peaks. Randomly select point and evaluate. Take best. Not good strategy.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448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humans we don't have good intuition for randomness. I guess that is</a:t>
            </a:r>
            <a:r>
              <a:rPr lang="en-US" baseline="0" dirty="0" smtClean="0"/>
              <a:t> </a:t>
            </a:r>
            <a:r>
              <a:rPr lang="en-US" dirty="0" smtClean="0"/>
              <a:t>why we are fascinated by games of chance. </a:t>
            </a:r>
          </a:p>
          <a:p>
            <a:r>
              <a:rPr lang="en-US" dirty="0" smtClean="0"/>
              <a:t>Evidence that dice have been used for over 8000 years. Fortune</a:t>
            </a:r>
            <a:r>
              <a:rPr lang="en-US" baseline="0" dirty="0" smtClean="0"/>
              <a:t> </a:t>
            </a:r>
            <a:r>
              <a:rPr lang="en-US" dirty="0" smtClean="0"/>
              <a:t>telling.</a:t>
            </a:r>
          </a:p>
          <a:p>
            <a:r>
              <a:rPr lang="en-US" dirty="0" smtClean="0"/>
              <a:t>Most interesting when there is a combination of skill/structure and </a:t>
            </a:r>
            <a:r>
              <a:rPr lang="en-US" dirty="0" err="1" smtClean="0"/>
              <a:t>randnmess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dirty="0" smtClean="0"/>
              <a:t>Backgammon.</a:t>
            </a:r>
          </a:p>
          <a:p>
            <a:endParaRPr lang="en-US" dirty="0" smtClean="0"/>
          </a:p>
          <a:p>
            <a:r>
              <a:rPr lang="en-US" dirty="0" smtClean="0"/>
              <a:t>As a matter of fact most people in my profession don't gamble, but the</a:t>
            </a:r>
          </a:p>
          <a:p>
            <a:r>
              <a:rPr lang="en-US" dirty="0" smtClean="0"/>
              <a:t>challenge of decision making in the presence of randomness.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834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Curve</a:t>
            </a:r>
            <a:r>
              <a:rPr lang="en-US" baseline="0" dirty="0" smtClean="0"/>
              <a:t> indicates how likely it is that we sample a point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103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optimize in quite general search spaces. </a:t>
            </a:r>
            <a:r>
              <a:rPr lang="en-US" baseline="0" smtClean="0"/>
              <a:t>Same idea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952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Traveling</a:t>
            </a:r>
            <a:r>
              <a:rPr lang="en-US" baseline="0" dirty="0" smtClean="0"/>
              <a:t> salesman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69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600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exploitation. Exploration is very important if you have complicated search space.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Laplace. Scientific determination. Boundary/initial conditions.</a:t>
            </a:r>
          </a:p>
          <a:p>
            <a:r>
              <a:rPr lang="en-US" baseline="0" dirty="0" smtClean="0"/>
              <a:t>But what about free will. Raise right hand because of destiny or chance.</a:t>
            </a:r>
          </a:p>
          <a:p>
            <a:r>
              <a:rPr lang="en-US" baseline="0" dirty="0" smtClean="0"/>
              <a:t>Maybe both can be true. Can understand via random walk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72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7235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err="1" smtClean="0"/>
              <a:t>brownian</a:t>
            </a:r>
            <a:r>
              <a:rPr lang="en-US" baseline="0" dirty="0" smtClean="0"/>
              <a:t> bridge or combination. Projection.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73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0910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want to dive into this field and have some mathematical background, this is what many people are using.</a:t>
            </a:r>
          </a:p>
          <a:p>
            <a:r>
              <a:rPr lang="en-US" baseline="0" dirty="0" smtClean="0"/>
              <a:t>You might also be interested in the coming book. CRC Press. Coming later this year.</a:t>
            </a:r>
          </a:p>
          <a:p>
            <a:r>
              <a:rPr lang="en-US" baseline="0" dirty="0" smtClean="0"/>
              <a:t>Thank you for your attention and hope you get a slightly better idea why randomness is not an enemy that must be explained away, but can be very useful in many situations.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74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862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some randomness in real life. In trees for example there is a</a:t>
            </a:r>
          </a:p>
          <a:p>
            <a:r>
              <a:rPr lang="en-US" dirty="0" smtClean="0"/>
              <a:t>random element and a systematic element in the growth.</a:t>
            </a:r>
          </a:p>
          <a:p>
            <a:endParaRPr lang="en-US" dirty="0" smtClean="0"/>
          </a:p>
          <a:p>
            <a:r>
              <a:rPr lang="en-US" dirty="0" smtClean="0"/>
              <a:t>Randomness in nature. Again combination of pattern and randomness.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0098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think about it, at the deepest level we ourselves are random</a:t>
            </a:r>
            <a:r>
              <a:rPr lang="en-US" baseline="0" dirty="0" smtClean="0"/>
              <a:t> </a:t>
            </a:r>
            <a:r>
              <a:rPr lang="en-US" dirty="0" smtClean="0"/>
              <a:t>stuff as we are built up of atoms which are </a:t>
            </a:r>
            <a:r>
              <a:rPr lang="en-US" dirty="0" err="1" smtClean="0"/>
              <a:t>fundamentallyrandom</a:t>
            </a:r>
            <a:r>
              <a:rPr lang="en-US" dirty="0" smtClean="0"/>
              <a:t>. Described by probability theory.</a:t>
            </a:r>
          </a:p>
          <a:p>
            <a:r>
              <a:rPr lang="en-US" dirty="0" smtClean="0"/>
              <a:t>I had to think of this quote by </a:t>
            </a:r>
            <a:r>
              <a:rPr lang="en-US" dirty="0" err="1" smtClean="0"/>
              <a:t>shakespear</a:t>
            </a:r>
            <a:r>
              <a:rPr lang="en-US" dirty="0" smtClean="0"/>
              <a:t>. We are such stuff.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678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 nice place in Monaco (south of France) where the wealthy come</a:t>
            </a:r>
            <a:r>
              <a:rPr lang="en-US" baseline="0" dirty="0" smtClean="0"/>
              <a:t> </a:t>
            </a:r>
            <a:r>
              <a:rPr lang="en-US" dirty="0" smtClean="0"/>
              <a:t>to play. Lots of casinos and such.</a:t>
            </a:r>
          </a:p>
          <a:p>
            <a:r>
              <a:rPr lang="en-US" dirty="0" smtClean="0"/>
              <a:t>The name was used the late 40's for a secret project to simulate (on</a:t>
            </a:r>
            <a:r>
              <a:rPr lang="en-US" baseline="0" dirty="0" smtClean="0"/>
              <a:t> </a:t>
            </a:r>
            <a:r>
              <a:rPr lang="en-US" dirty="0" smtClean="0"/>
              <a:t>an analog computer) the fission of atoms. Part of </a:t>
            </a:r>
            <a:r>
              <a:rPr lang="en-US" dirty="0" err="1" smtClean="0"/>
              <a:t>manhattan</a:t>
            </a:r>
            <a:r>
              <a:rPr lang="en-US" dirty="0" smtClean="0"/>
              <a:t> project.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92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early 50's based Monte Carlo on digital computers such as MANIAC (mathematical and numerical integrator and calculator)</a:t>
            </a:r>
          </a:p>
          <a:p>
            <a:r>
              <a:rPr lang="en-US" dirty="0" smtClean="0"/>
              <a:t>involving the work of John von Neumann (who relied on work by Alan Turing) </a:t>
            </a:r>
            <a:r>
              <a:rPr lang="en-US" baseline="0" dirty="0" smtClean="0"/>
              <a:t> </a:t>
            </a:r>
            <a:r>
              <a:rPr lang="en-US" dirty="0" smtClean="0"/>
              <a:t>Institute for Advanced Studies at Princeton </a:t>
            </a:r>
          </a:p>
          <a:p>
            <a:endParaRPr lang="en-US" dirty="0" smtClean="0"/>
          </a:p>
          <a:p>
            <a:r>
              <a:rPr lang="en-US" dirty="0" smtClean="0"/>
              <a:t>It became clear that is was useful to generate random numbers on a computer.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3274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Around the same time 1955 this book was produced.</a:t>
            </a:r>
            <a:r>
              <a:rPr lang="en-US" baseline="0" dirty="0" smtClean="0"/>
              <a:t> </a:t>
            </a:r>
            <a:r>
              <a:rPr lang="en-US" dirty="0" smtClean="0"/>
              <a:t>It is still in print as a cult object. </a:t>
            </a:r>
          </a:p>
          <a:p>
            <a:endParaRPr lang="en-US" dirty="0" smtClean="0"/>
          </a:p>
          <a:p>
            <a:r>
              <a:rPr lang="en-US" dirty="0" smtClean="0"/>
              <a:t>It contains just this 1 million random digits and . You should read</a:t>
            </a:r>
            <a:r>
              <a:rPr lang="en-US" baseline="0" dirty="0" smtClean="0"/>
              <a:t> </a:t>
            </a:r>
            <a:r>
              <a:rPr lang="en-US" dirty="0" smtClean="0"/>
              <a:t>the reviews. here are some.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940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 of random digits. has someone spotted Waldo yet? </a:t>
            </a:r>
          </a:p>
          <a:p>
            <a:r>
              <a:rPr lang="en-US" dirty="0" smtClean="0"/>
              <a:t>If I have time I can discuss how they were generated.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2CC1-CB96-41E3-AA3E-72A15CB2263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134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503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070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98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251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31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274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696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317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422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8011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599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77C0D-983F-4F49-AD81-F3F15258BEC9}" type="datetimeFigureOut">
              <a:rPr lang="en-AU" smtClean="0"/>
              <a:t>11/5/19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F2BA0-7F98-4A20-B928-DAB6A344AFA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182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5" Type="http://schemas.openxmlformats.org/officeDocument/2006/relationships/image" Target="../media/image370.png"/><Relationship Id="rId6" Type="http://schemas.openxmlformats.org/officeDocument/2006/relationships/image" Target="../media/image380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0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3" Type="http://schemas.openxmlformats.org/officeDocument/2006/relationships/image" Target="../media/image54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4" Type="http://schemas.openxmlformats.org/officeDocument/2006/relationships/image" Target="../media/image79.jpeg"/><Relationship Id="rId5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Random Stuff</a:t>
            </a:r>
            <a:endParaRPr lang="en-AU" sz="48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2182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AU" sz="4300" b="1" dirty="0" smtClean="0">
                <a:solidFill>
                  <a:schemeClr val="accent2">
                    <a:lumMod val="75000"/>
                  </a:schemeClr>
                </a:solidFill>
              </a:rPr>
              <a:t>Dirk P. Kroese</a:t>
            </a:r>
          </a:p>
          <a:p>
            <a:endParaRPr lang="en-AU" dirty="0"/>
          </a:p>
          <a:p>
            <a:r>
              <a:rPr lang="en-AU" sz="2600" i="1" dirty="0" smtClean="0"/>
              <a:t>School of Mathematics and Physics</a:t>
            </a:r>
          </a:p>
          <a:p>
            <a:r>
              <a:rPr lang="en-AU" sz="2600" i="1" dirty="0" smtClean="0"/>
              <a:t>The University of Queensland</a:t>
            </a:r>
            <a:endParaRPr lang="en-AU" sz="2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399" y="878179"/>
            <a:ext cx="3294126" cy="939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6" y="339882"/>
            <a:ext cx="4838482" cy="19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3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56345" y="2186616"/>
            <a:ext cx="93030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dirty="0" smtClean="0"/>
              <a:t>A very engrossing book with historical importance, it keeps you guessing until the end.</a:t>
            </a:r>
            <a:endParaRPr lang="en-AU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326420" y="1130449"/>
            <a:ext cx="2599878" cy="506178"/>
            <a:chOff x="1908311" y="1749286"/>
            <a:chExt cx="2599878" cy="506178"/>
          </a:xfrm>
          <a:solidFill>
            <a:schemeClr val="accent4"/>
          </a:solidFill>
        </p:grpSpPr>
        <p:sp>
          <p:nvSpPr>
            <p:cNvPr id="6" name="5-Point Star 5"/>
            <p:cNvSpPr/>
            <p:nvPr/>
          </p:nvSpPr>
          <p:spPr>
            <a:xfrm flipH="1">
              <a:off x="1908311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5-Point Star 6"/>
            <p:cNvSpPr/>
            <p:nvPr/>
          </p:nvSpPr>
          <p:spPr>
            <a:xfrm flipH="1">
              <a:off x="2434364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5-Point Star 7"/>
            <p:cNvSpPr/>
            <p:nvPr/>
          </p:nvSpPr>
          <p:spPr>
            <a:xfrm flipH="1">
              <a:off x="2957826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5-Point Star 8"/>
            <p:cNvSpPr/>
            <p:nvPr/>
          </p:nvSpPr>
          <p:spPr>
            <a:xfrm flipH="1">
              <a:off x="3495835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5-Point Star 9"/>
            <p:cNvSpPr/>
            <p:nvPr/>
          </p:nvSpPr>
          <p:spPr>
            <a:xfrm flipH="1">
              <a:off x="4002012" y="1749286"/>
              <a:ext cx="506177" cy="506177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64307" y="1130449"/>
            <a:ext cx="336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Engrossing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29499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4155" y="1849470"/>
            <a:ext cx="107342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4000" dirty="0" smtClean="0"/>
              <a:t>It seemed like about 10% of the time I was able to predict which number was next. </a:t>
            </a:r>
          </a:p>
          <a:p>
            <a:endParaRPr lang="en-AU" sz="4000" dirty="0"/>
          </a:p>
          <a:p>
            <a:r>
              <a:rPr lang="en-AU" sz="4000" dirty="0" smtClean="0"/>
              <a:t>It was still better than Life of Pi which, aside from</a:t>
            </a:r>
          </a:p>
          <a:p>
            <a:r>
              <a:rPr lang="en-AU" sz="4000" dirty="0" smtClean="0"/>
              <a:t>being irrational, included no estimations of Pi at all!</a:t>
            </a:r>
            <a:endParaRPr lang="en-AU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954155" y="852962"/>
            <a:ext cx="2599878" cy="506178"/>
            <a:chOff x="1908311" y="1749286"/>
            <a:chExt cx="2599878" cy="506178"/>
          </a:xfrm>
          <a:solidFill>
            <a:schemeClr val="bg1"/>
          </a:solidFill>
        </p:grpSpPr>
        <p:sp>
          <p:nvSpPr>
            <p:cNvPr id="6" name="5-Point Star 5"/>
            <p:cNvSpPr/>
            <p:nvPr/>
          </p:nvSpPr>
          <p:spPr>
            <a:xfrm flipH="1">
              <a:off x="1908311" y="1749287"/>
              <a:ext cx="506177" cy="506177"/>
            </a:xfrm>
            <a:prstGeom prst="star5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5-Point Star 6"/>
            <p:cNvSpPr/>
            <p:nvPr/>
          </p:nvSpPr>
          <p:spPr>
            <a:xfrm flipH="1">
              <a:off x="2434364" y="1749287"/>
              <a:ext cx="506177" cy="506177"/>
            </a:xfrm>
            <a:prstGeom prst="star5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5-Point Star 7"/>
            <p:cNvSpPr/>
            <p:nvPr/>
          </p:nvSpPr>
          <p:spPr>
            <a:xfrm flipH="1">
              <a:off x="2957826" y="1749287"/>
              <a:ext cx="506177" cy="506177"/>
            </a:xfrm>
            <a:prstGeom prst="star5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5-Point Star 8"/>
            <p:cNvSpPr/>
            <p:nvPr/>
          </p:nvSpPr>
          <p:spPr>
            <a:xfrm flipH="1">
              <a:off x="3495835" y="1749287"/>
              <a:ext cx="506177" cy="506177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5-Point Star 9"/>
            <p:cNvSpPr/>
            <p:nvPr/>
          </p:nvSpPr>
          <p:spPr>
            <a:xfrm flipH="1">
              <a:off x="4002012" y="1749286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754039" y="884289"/>
            <a:ext cx="336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Predictable</a:t>
            </a:r>
          </a:p>
        </p:txBody>
      </p:sp>
    </p:spTree>
    <p:extLst>
      <p:ext uri="{BB962C8B-B14F-4D97-AF65-F5344CB8AC3E}">
        <p14:creationId xmlns:p14="http://schemas.microsoft.com/office/powerpoint/2010/main" val="255453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4973" y="2255464"/>
            <a:ext cx="97138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dirty="0" smtClean="0"/>
              <a:t>Such a terrific reference work! But with so many terrific random digits, it's a shame they didn't sort them, to make it easier to find the one you're looking for. </a:t>
            </a:r>
            <a:endParaRPr lang="en-AU" sz="3600" dirty="0"/>
          </a:p>
        </p:txBody>
      </p:sp>
      <p:sp>
        <p:nvSpPr>
          <p:cNvPr id="5" name="5-Point Star 4"/>
          <p:cNvSpPr/>
          <p:nvPr/>
        </p:nvSpPr>
        <p:spPr>
          <a:xfrm flipH="1">
            <a:off x="1173017" y="1038087"/>
            <a:ext cx="506177" cy="506177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5-Point Star 5"/>
          <p:cNvSpPr/>
          <p:nvPr/>
        </p:nvSpPr>
        <p:spPr>
          <a:xfrm flipH="1">
            <a:off x="1699070" y="1038087"/>
            <a:ext cx="506177" cy="506177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5-Point Star 6"/>
          <p:cNvSpPr/>
          <p:nvPr/>
        </p:nvSpPr>
        <p:spPr>
          <a:xfrm flipH="1">
            <a:off x="2222532" y="1038087"/>
            <a:ext cx="506177" cy="506177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5-Point Star 7"/>
          <p:cNvSpPr/>
          <p:nvPr/>
        </p:nvSpPr>
        <p:spPr>
          <a:xfrm flipH="1">
            <a:off x="2760541" y="1038087"/>
            <a:ext cx="506177" cy="506177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5-Point Star 8"/>
          <p:cNvSpPr/>
          <p:nvPr/>
        </p:nvSpPr>
        <p:spPr>
          <a:xfrm flipH="1">
            <a:off x="3266718" y="1038086"/>
            <a:ext cx="506177" cy="50617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4190409" y="1024833"/>
            <a:ext cx="336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Almost perfect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88828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9549" y="1351075"/>
            <a:ext cx="111913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dirty="0" smtClean="0"/>
              <a:t>This is a very thorough tome and I found myself unexpectedly enjoying the numbers. However the reason I'm giving the book 4 stars is that it's very difficult to find your way back to a number you had previously enjoyed. </a:t>
            </a:r>
          </a:p>
          <a:p>
            <a:endParaRPr lang="en-AU" sz="3600" dirty="0"/>
          </a:p>
          <a:p>
            <a:r>
              <a:rPr lang="en-AU" sz="3600" dirty="0" smtClean="0"/>
              <a:t>The RAND Corporation and/or the publisher really need to add an index so you can quickly refer your way back to those highlights that so wonderfully brightened up the day</a:t>
            </a:r>
            <a:r>
              <a:rPr lang="en-AU" sz="3200" dirty="0" smtClean="0"/>
              <a:t>. </a:t>
            </a:r>
            <a:endParaRPr lang="en-AU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376461" y="427778"/>
            <a:ext cx="2599878" cy="506178"/>
            <a:chOff x="1908311" y="1749286"/>
            <a:chExt cx="2599878" cy="506178"/>
          </a:xfrm>
          <a:solidFill>
            <a:schemeClr val="accent4"/>
          </a:solidFill>
        </p:grpSpPr>
        <p:sp>
          <p:nvSpPr>
            <p:cNvPr id="6" name="5-Point Star 5"/>
            <p:cNvSpPr/>
            <p:nvPr/>
          </p:nvSpPr>
          <p:spPr>
            <a:xfrm flipH="1">
              <a:off x="1908311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5-Point Star 6"/>
            <p:cNvSpPr/>
            <p:nvPr/>
          </p:nvSpPr>
          <p:spPr>
            <a:xfrm flipH="1">
              <a:off x="2434364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5-Point Star 7"/>
            <p:cNvSpPr/>
            <p:nvPr/>
          </p:nvSpPr>
          <p:spPr>
            <a:xfrm flipH="1">
              <a:off x="2957826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5-Point Star 8"/>
            <p:cNvSpPr/>
            <p:nvPr/>
          </p:nvSpPr>
          <p:spPr>
            <a:xfrm flipH="1">
              <a:off x="3495835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5-Point Star 9"/>
            <p:cNvSpPr/>
            <p:nvPr/>
          </p:nvSpPr>
          <p:spPr>
            <a:xfrm flipH="1">
              <a:off x="4002012" y="1749286"/>
              <a:ext cx="506177" cy="506177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036045" y="427778"/>
            <a:ext cx="89717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Pretty good but needs some fixes for the next edition</a:t>
            </a:r>
          </a:p>
          <a:p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86816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22781" y="1479707"/>
            <a:ext cx="90909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3200" dirty="0" smtClean="0"/>
          </a:p>
          <a:p>
            <a:r>
              <a:rPr lang="en-AU" sz="3600" dirty="0" smtClean="0"/>
              <a:t>Those Deviates were in no way normal. This is a shocking display of what our country as a whole has come to. When I was a kid, we had standard deviates and we liked it. </a:t>
            </a:r>
            <a:endParaRPr lang="en-AU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722781" y="1063268"/>
            <a:ext cx="2599878" cy="506178"/>
            <a:chOff x="1908311" y="1749286"/>
            <a:chExt cx="2599878" cy="506178"/>
          </a:xfrm>
          <a:solidFill>
            <a:schemeClr val="bg1"/>
          </a:solidFill>
        </p:grpSpPr>
        <p:sp>
          <p:nvSpPr>
            <p:cNvPr id="6" name="5-Point Star 5"/>
            <p:cNvSpPr/>
            <p:nvPr/>
          </p:nvSpPr>
          <p:spPr>
            <a:xfrm flipH="1">
              <a:off x="1908311" y="1749287"/>
              <a:ext cx="506177" cy="506177"/>
            </a:xfrm>
            <a:prstGeom prst="star5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5-Point Star 6"/>
            <p:cNvSpPr/>
            <p:nvPr/>
          </p:nvSpPr>
          <p:spPr>
            <a:xfrm flipH="1">
              <a:off x="2434364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5-Point Star 7"/>
            <p:cNvSpPr/>
            <p:nvPr/>
          </p:nvSpPr>
          <p:spPr>
            <a:xfrm flipH="1">
              <a:off x="2957826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5-Point Star 8"/>
            <p:cNvSpPr/>
            <p:nvPr/>
          </p:nvSpPr>
          <p:spPr>
            <a:xfrm flipH="1">
              <a:off x="3495835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5-Point Star 9"/>
            <p:cNvSpPr/>
            <p:nvPr/>
          </p:nvSpPr>
          <p:spPr>
            <a:xfrm flipH="1">
              <a:off x="4002012" y="1749286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49307" y="1063268"/>
            <a:ext cx="522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Shocked and appalled</a:t>
            </a:r>
          </a:p>
        </p:txBody>
      </p:sp>
    </p:spTree>
    <p:extLst>
      <p:ext uri="{BB962C8B-B14F-4D97-AF65-F5344CB8AC3E}">
        <p14:creationId xmlns:p14="http://schemas.microsoft.com/office/powerpoint/2010/main" val="428807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948" y="22157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dirty="0" smtClean="0"/>
              <a:t>Speaking as a normal deviate myself, I have to say this book is all wrong. I can't believe any real deviates were involved in researching it. What kind of weirdo has a fetish for numbers? More latex, less </a:t>
            </a:r>
            <a:r>
              <a:rPr lang="en-AU" sz="3600" dirty="0" err="1" smtClean="0"/>
              <a:t>LaTeX</a:t>
            </a:r>
            <a:r>
              <a:rPr lang="en-AU" sz="3600" dirty="0" smtClean="0"/>
              <a:t>, guys.</a:t>
            </a:r>
            <a:endParaRPr lang="en-AU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715615" y="1179294"/>
            <a:ext cx="2599878" cy="506178"/>
            <a:chOff x="1908311" y="1749286"/>
            <a:chExt cx="2599878" cy="506178"/>
          </a:xfrm>
          <a:solidFill>
            <a:schemeClr val="accent4"/>
          </a:solidFill>
        </p:grpSpPr>
        <p:sp>
          <p:nvSpPr>
            <p:cNvPr id="5" name="5-Point Star 4"/>
            <p:cNvSpPr/>
            <p:nvPr/>
          </p:nvSpPr>
          <p:spPr>
            <a:xfrm flipH="1">
              <a:off x="1908311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5-Point Star 5"/>
            <p:cNvSpPr/>
            <p:nvPr/>
          </p:nvSpPr>
          <p:spPr>
            <a:xfrm flipH="1">
              <a:off x="2434364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5-Point Star 6"/>
            <p:cNvSpPr/>
            <p:nvPr/>
          </p:nvSpPr>
          <p:spPr>
            <a:xfrm flipH="1">
              <a:off x="2957826" y="1749287"/>
              <a:ext cx="506177" cy="506177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5-Point Star 7"/>
            <p:cNvSpPr/>
            <p:nvPr/>
          </p:nvSpPr>
          <p:spPr>
            <a:xfrm flipH="1">
              <a:off x="3495835" y="1749287"/>
              <a:ext cx="506177" cy="506177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5-Point Star 8"/>
            <p:cNvSpPr/>
            <p:nvPr/>
          </p:nvSpPr>
          <p:spPr>
            <a:xfrm flipH="1">
              <a:off x="4002012" y="1749286"/>
              <a:ext cx="506177" cy="506177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718968" y="1179294"/>
            <a:ext cx="7836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Normal deviates? I don't think so, pal.</a:t>
            </a:r>
          </a:p>
          <a:p>
            <a:endParaRPr lang="en-AU" sz="3600" dirty="0" smtClean="0"/>
          </a:p>
        </p:txBody>
      </p:sp>
    </p:spTree>
    <p:extLst>
      <p:ext uri="{BB962C8B-B14F-4D97-AF65-F5344CB8AC3E}">
        <p14:creationId xmlns:p14="http://schemas.microsoft.com/office/powerpoint/2010/main" val="3617182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08" y="1626842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sz="3200" dirty="0" smtClean="0"/>
              <a:t>I was thumbing through this in a book store…long enough to enjoy but certainly not long enough to *really* get the plot. Should I buy it or not?</a:t>
            </a:r>
          </a:p>
          <a:p>
            <a:pPr marL="0" indent="0">
              <a:buNone/>
            </a:pPr>
            <a:r>
              <a:rPr lang="en-AU" sz="3200" dirty="0" smtClean="0"/>
              <a:t>Then a book store employee happened to mention that Peter Jackson was being approached to split the story into 3 parts and create a film trilogy based on the book. Enough said! This story is going to be MUCH better with some smoke and other visual effects. I can't wait until summer 2019!</a:t>
            </a:r>
          </a:p>
          <a:p>
            <a:pPr marL="0" indent="0">
              <a:buNone/>
            </a:pPr>
            <a:endParaRPr lang="en-AU" sz="32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91208" y="871468"/>
            <a:ext cx="2599878" cy="506178"/>
            <a:chOff x="1908311" y="1749286"/>
            <a:chExt cx="2599878" cy="506178"/>
          </a:xfrm>
          <a:solidFill>
            <a:schemeClr val="bg1"/>
          </a:solidFill>
        </p:grpSpPr>
        <p:sp>
          <p:nvSpPr>
            <p:cNvPr id="5" name="5-Point Star 4"/>
            <p:cNvSpPr/>
            <p:nvPr/>
          </p:nvSpPr>
          <p:spPr>
            <a:xfrm flipH="1">
              <a:off x="1908311" y="1749287"/>
              <a:ext cx="506177" cy="506177"/>
            </a:xfrm>
            <a:prstGeom prst="star5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5-Point Star 5"/>
            <p:cNvSpPr/>
            <p:nvPr/>
          </p:nvSpPr>
          <p:spPr>
            <a:xfrm flipH="1">
              <a:off x="2434364" y="1749287"/>
              <a:ext cx="506177" cy="506177"/>
            </a:xfrm>
            <a:prstGeom prst="star5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5-Point Star 6"/>
            <p:cNvSpPr/>
            <p:nvPr/>
          </p:nvSpPr>
          <p:spPr>
            <a:xfrm flipH="1">
              <a:off x="2957826" y="1749287"/>
              <a:ext cx="506177" cy="506177"/>
            </a:xfrm>
            <a:prstGeom prst="star5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5-Point Star 7"/>
            <p:cNvSpPr/>
            <p:nvPr/>
          </p:nvSpPr>
          <p:spPr>
            <a:xfrm flipH="1">
              <a:off x="3495835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5-Point Star 8"/>
            <p:cNvSpPr/>
            <p:nvPr/>
          </p:nvSpPr>
          <p:spPr>
            <a:xfrm flipH="1">
              <a:off x="4002012" y="1749286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726310" y="871467"/>
            <a:ext cx="566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Wait for the movies …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615552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7651" y="1245704"/>
            <a:ext cx="1057523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800" dirty="0" smtClean="0"/>
          </a:p>
          <a:p>
            <a:r>
              <a:rPr lang="en-AU" sz="3200" dirty="0" smtClean="0"/>
              <a:t>I bought this in the hope that I would be able to sit down on a rainy Sunday afternoon and look through it, and with each passing page, feel a sense of achievement.</a:t>
            </a:r>
          </a:p>
          <a:p>
            <a:endParaRPr lang="en-AU" sz="3200" dirty="0" smtClean="0"/>
          </a:p>
          <a:p>
            <a:r>
              <a:rPr lang="en-AU" sz="3200" dirty="0" smtClean="0"/>
              <a:t>However, for the life of me, I have been unable to find </a:t>
            </a:r>
            <a:r>
              <a:rPr lang="en-AU" sz="3200" b="1" dirty="0" smtClean="0"/>
              <a:t>Waldo</a:t>
            </a:r>
            <a:r>
              <a:rPr lang="en-AU" sz="3200" dirty="0" smtClean="0"/>
              <a:t> on any single page yet!</a:t>
            </a:r>
          </a:p>
          <a:p>
            <a:endParaRPr lang="en-AU" sz="3200" dirty="0" smtClean="0"/>
          </a:p>
          <a:p>
            <a:r>
              <a:rPr lang="en-AU" sz="3200" dirty="0" smtClean="0"/>
              <a:t>Someone, please give me some hints! </a:t>
            </a:r>
            <a:endParaRPr lang="en-AU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04729" y="739526"/>
            <a:ext cx="2599878" cy="506178"/>
            <a:chOff x="1908311" y="1749286"/>
            <a:chExt cx="2599878" cy="506178"/>
          </a:xfrm>
          <a:solidFill>
            <a:schemeClr val="bg1"/>
          </a:solidFill>
        </p:grpSpPr>
        <p:sp>
          <p:nvSpPr>
            <p:cNvPr id="6" name="5-Point Star 5"/>
            <p:cNvSpPr/>
            <p:nvPr/>
          </p:nvSpPr>
          <p:spPr>
            <a:xfrm flipH="1">
              <a:off x="1908311" y="1749287"/>
              <a:ext cx="506177" cy="506177"/>
            </a:xfrm>
            <a:prstGeom prst="star5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5-Point Star 6"/>
            <p:cNvSpPr/>
            <p:nvPr/>
          </p:nvSpPr>
          <p:spPr>
            <a:xfrm flipH="1">
              <a:off x="2434364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5-Point Star 7"/>
            <p:cNvSpPr/>
            <p:nvPr/>
          </p:nvSpPr>
          <p:spPr>
            <a:xfrm flipH="1">
              <a:off x="2957826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5-Point Star 8"/>
            <p:cNvSpPr/>
            <p:nvPr/>
          </p:nvSpPr>
          <p:spPr>
            <a:xfrm flipH="1">
              <a:off x="3495835" y="1749287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5-Point Star 9"/>
            <p:cNvSpPr/>
            <p:nvPr/>
          </p:nvSpPr>
          <p:spPr>
            <a:xfrm flipH="1">
              <a:off x="4002012" y="1749286"/>
              <a:ext cx="506177" cy="506177"/>
            </a:xfrm>
            <a:prstGeom prst="star5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92737" y="739527"/>
            <a:ext cx="5930705" cy="65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Too advanced for me …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66655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5" t="2272" r="-2666" b="47199"/>
          <a:stretch/>
        </p:blipFill>
        <p:spPr>
          <a:xfrm>
            <a:off x="1385889" y="428625"/>
            <a:ext cx="8738718" cy="564808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00" y="4893093"/>
            <a:ext cx="218988" cy="4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9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Generating Random Numbers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26143"/>
            <a:ext cx="10515600" cy="2549151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The numbers in </a:t>
            </a:r>
            <a:r>
              <a:rPr lang="en-AU" b="1" i="1" dirty="0" smtClean="0">
                <a:solidFill>
                  <a:schemeClr val="accent2">
                    <a:lumMod val="75000"/>
                  </a:schemeClr>
                </a:solidFill>
              </a:rPr>
              <a:t>OMRD</a:t>
            </a:r>
            <a:r>
              <a:rPr lang="en-AU" dirty="0" smtClean="0"/>
              <a:t> were obtained electro-mechanically (pulse generator + punch machine).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Nowadays random numbers are generated on a computer via simple mathematical formulas.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801547" y="1464206"/>
            <a:ext cx="77903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2">
                    <a:lumMod val="75000"/>
                  </a:schemeClr>
                </a:solidFill>
              </a:rPr>
              <a:t>Anyone who attempts to generate random numbers by deterministic means is, of course, living in a state of sin</a:t>
            </a:r>
            <a:r>
              <a:rPr lang="en-US" sz="3200" b="1" i="1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r>
              <a:rPr lang="en-US" sz="3200" i="1" dirty="0" smtClean="0"/>
              <a:t>                                               John von Neumann</a:t>
            </a:r>
            <a:endParaRPr lang="en-AU" sz="3200" i="1" dirty="0"/>
          </a:p>
        </p:txBody>
      </p:sp>
    </p:spTree>
    <p:extLst>
      <p:ext uri="{BB962C8B-B14F-4D97-AF65-F5344CB8AC3E}">
        <p14:creationId xmlns:p14="http://schemas.microsoft.com/office/powerpoint/2010/main" val="223653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1">
                    <a:lumMod val="50000"/>
                  </a:schemeClr>
                </a:solidFill>
              </a:rPr>
              <a:t>Outline</a:t>
            </a:r>
            <a:endParaRPr lang="en-A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AU" sz="3200" dirty="0" smtClean="0">
                <a:solidFill>
                  <a:schemeClr val="accent5">
                    <a:lumMod val="75000"/>
                  </a:schemeClr>
                </a:solidFill>
              </a:rPr>
              <a:t>Randomness around us</a:t>
            </a:r>
          </a:p>
          <a:p>
            <a:pPr>
              <a:spcBef>
                <a:spcPts val="1200"/>
              </a:spcBef>
            </a:pPr>
            <a:r>
              <a:rPr lang="en-AU" sz="3200" dirty="0" smtClean="0">
                <a:solidFill>
                  <a:schemeClr val="accent5">
                    <a:lumMod val="75000"/>
                  </a:schemeClr>
                </a:solidFill>
              </a:rPr>
              <a:t>How to make random numbers?</a:t>
            </a:r>
          </a:p>
          <a:p>
            <a:pPr>
              <a:spcBef>
                <a:spcPts val="1200"/>
              </a:spcBef>
            </a:pPr>
            <a:r>
              <a:rPr lang="en-AU" sz="3200" dirty="0" smtClean="0">
                <a:solidFill>
                  <a:schemeClr val="accent5">
                    <a:lumMod val="75000"/>
                  </a:schemeClr>
                </a:solidFill>
              </a:rPr>
              <a:t>Monte Carlo methods for:</a:t>
            </a:r>
          </a:p>
          <a:p>
            <a:pPr lvl="1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AU" sz="3200" b="1" dirty="0" smtClean="0">
                <a:solidFill>
                  <a:schemeClr val="accent2">
                    <a:lumMod val="75000"/>
                  </a:schemeClr>
                </a:solidFill>
              </a:rPr>
              <a:t> Simulation</a:t>
            </a:r>
          </a:p>
          <a:p>
            <a:pPr lvl="1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AU" sz="3200" b="1" dirty="0" smtClean="0">
                <a:solidFill>
                  <a:schemeClr val="accent2">
                    <a:lumMod val="75000"/>
                  </a:schemeClr>
                </a:solidFill>
              </a:rPr>
              <a:t> Estimation</a:t>
            </a:r>
          </a:p>
          <a:p>
            <a:pPr lvl="1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AU" sz="3200" b="1" dirty="0" smtClean="0">
                <a:solidFill>
                  <a:schemeClr val="accent2">
                    <a:lumMod val="75000"/>
                  </a:schemeClr>
                </a:solidFill>
              </a:rPr>
              <a:t> Optimisation</a:t>
            </a:r>
          </a:p>
        </p:txBody>
      </p:sp>
    </p:spTree>
    <p:extLst>
      <p:ext uri="{BB962C8B-B14F-4D97-AF65-F5344CB8AC3E}">
        <p14:creationId xmlns:p14="http://schemas.microsoft.com/office/powerpoint/2010/main" val="3410428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98" y="380076"/>
            <a:ext cx="2608730" cy="3900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3998" y="4464423"/>
            <a:ext cx="351884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Makoto Matsumoto</a:t>
            </a:r>
          </a:p>
          <a:p>
            <a:endParaRPr lang="en-AU" dirty="0"/>
          </a:p>
          <a:p>
            <a:r>
              <a:rPr lang="en-AU" sz="2800" i="1" dirty="0" err="1" smtClean="0"/>
              <a:t>Mersenne</a:t>
            </a:r>
            <a:r>
              <a:rPr lang="en-AU" sz="2800" i="1" dirty="0" smtClean="0"/>
              <a:t> Twister</a:t>
            </a:r>
            <a:endParaRPr lang="en-AU" sz="28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31" y="496617"/>
            <a:ext cx="2566148" cy="34062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99931" y="4052046"/>
            <a:ext cx="237004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sz="2800" dirty="0" smtClean="0"/>
              <a:t>Pierre </a:t>
            </a:r>
            <a:r>
              <a:rPr lang="en-AU" sz="2800" dirty="0" err="1" smtClean="0"/>
              <a:t>L’Ecuyer</a:t>
            </a:r>
            <a:endParaRPr lang="en-AU" sz="2800" dirty="0" smtClean="0"/>
          </a:p>
          <a:p>
            <a:endParaRPr lang="en-AU" dirty="0"/>
          </a:p>
          <a:p>
            <a:r>
              <a:rPr lang="en-AU" sz="2800" i="1" dirty="0" smtClean="0"/>
              <a:t>mrg32k3a</a:t>
            </a:r>
            <a:endParaRPr lang="en-AU" sz="2800" i="1" dirty="0"/>
          </a:p>
        </p:txBody>
      </p:sp>
    </p:spTree>
    <p:extLst>
      <p:ext uri="{BB962C8B-B14F-4D97-AF65-F5344CB8AC3E}">
        <p14:creationId xmlns:p14="http://schemas.microsoft.com/office/powerpoint/2010/main" val="321007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664" y="390144"/>
            <a:ext cx="10515600" cy="825056"/>
          </a:xfrm>
        </p:spPr>
        <p:txBody>
          <a:bodyPr/>
          <a:lstStyle/>
          <a:p>
            <a:r>
              <a:rPr lang="en-AU" b="1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asic </a:t>
            </a:r>
            <a:r>
              <a:rPr lang="en-AU" b="1" dirty="0">
                <a:solidFill>
                  <a:schemeClr val="accent5">
                    <a:lumMod val="75000"/>
                  </a:schemeClr>
                </a:solidFill>
              </a:rPr>
              <a:t>R</a:t>
            </a:r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andom </a:t>
            </a:r>
            <a:r>
              <a:rPr lang="en-AU" b="1" dirty="0">
                <a:solidFill>
                  <a:schemeClr val="accent5">
                    <a:lumMod val="75000"/>
                  </a:schemeClr>
                </a:solidFill>
              </a:rPr>
              <a:t>N</a:t>
            </a:r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umber </a:t>
            </a:r>
            <a:r>
              <a:rPr lang="en-AU" b="1" dirty="0">
                <a:solidFill>
                  <a:schemeClr val="accent5">
                    <a:lumMod val="75000"/>
                  </a:schemeClr>
                </a:solidFill>
              </a:rPr>
              <a:t>G</a:t>
            </a:r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enerator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3289"/>
                <a:ext cx="10502462" cy="4777814"/>
              </a:xfrm>
            </p:spPr>
            <p:txBody>
              <a:bodyPr>
                <a:noAutofit/>
              </a:bodyPr>
              <a:lstStyle/>
              <a:p>
                <a:pPr marL="742950" indent="-742950">
                  <a:spcAft>
                    <a:spcPts val="2400"/>
                  </a:spcAft>
                  <a:buAutoNum type="arabicPeriod"/>
                </a:pPr>
                <a:r>
                  <a:rPr lang="en-AU" sz="3600" dirty="0" smtClean="0"/>
                  <a:t>Choose numbers </a:t>
                </a:r>
                <a:r>
                  <a:rPr lang="en-AU" sz="3600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m</a:t>
                </a:r>
                <a:r>
                  <a:rPr lang="en-AU" sz="3600" dirty="0" smtClean="0"/>
                  <a:t>, </a:t>
                </a:r>
                <a:r>
                  <a:rPr lang="en-AU" sz="3600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a</a:t>
                </a:r>
                <a:r>
                  <a:rPr lang="en-AU" sz="3600" dirty="0" smtClean="0"/>
                  <a:t> and </a:t>
                </a:r>
                <a:r>
                  <a:rPr lang="en-AU" sz="3600" b="1" i="1" dirty="0">
                    <a:solidFill>
                      <a:schemeClr val="accent2">
                        <a:lumMod val="75000"/>
                      </a:schemeClr>
                    </a:solidFill>
                  </a:rPr>
                  <a:t>s</a:t>
                </a:r>
                <a:r>
                  <a:rPr lang="en-AU" sz="3600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(0)</a:t>
                </a:r>
                <a:r>
                  <a:rPr lang="en-AU" sz="3600" dirty="0" smtClean="0"/>
                  <a:t> (between </a:t>
                </a:r>
                <a:r>
                  <a:rPr lang="en-AU" sz="3600" i="1" dirty="0" smtClean="0"/>
                  <a:t>0</a:t>
                </a:r>
                <a:r>
                  <a:rPr lang="en-AU" sz="3600" dirty="0" smtClean="0"/>
                  <a:t> and </a:t>
                </a:r>
                <a:r>
                  <a:rPr lang="en-AU" sz="3600" i="1" dirty="0" smtClean="0"/>
                  <a:t>m</a:t>
                </a:r>
                <a:r>
                  <a:rPr lang="en-AU" sz="3600" dirty="0" smtClean="0"/>
                  <a:t>). </a:t>
                </a:r>
                <a:r>
                  <a:rPr lang="en-AU" sz="3200" dirty="0" smtClean="0"/>
                  <a:t>Set </a:t>
                </a:r>
                <a:r>
                  <a:rPr lang="en-AU" sz="3200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t = 1</a:t>
                </a:r>
                <a:r>
                  <a:rPr lang="en-AU" sz="3200" b="1" i="1" dirty="0" smtClean="0"/>
                  <a:t>.</a:t>
                </a:r>
                <a:endParaRPr lang="en-AU" sz="3200" dirty="0" smtClean="0"/>
              </a:p>
              <a:p>
                <a:pPr marL="514350" indent="-514350">
                  <a:spcAft>
                    <a:spcPts val="2400"/>
                  </a:spcAft>
                  <a:buAutoNum type="arabicPeriod" startAt="2"/>
                </a:pPr>
                <a:r>
                  <a:rPr lang="en-AU" sz="3600" dirty="0" smtClean="0"/>
                  <a:t>Let </a:t>
                </a:r>
                <a:r>
                  <a:rPr lang="en-AU" sz="3600" b="1" i="1" dirty="0">
                    <a:solidFill>
                      <a:schemeClr val="accent2">
                        <a:lumMod val="75000"/>
                      </a:schemeClr>
                    </a:solidFill>
                  </a:rPr>
                  <a:t>s</a:t>
                </a:r>
                <a:r>
                  <a:rPr lang="en-AU" sz="3600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(t)</a:t>
                </a:r>
                <a:r>
                  <a:rPr lang="en-AU" sz="3600" dirty="0" smtClean="0"/>
                  <a:t> be the </a:t>
                </a:r>
                <a:r>
                  <a:rPr lang="en-AU" sz="36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remainder</a:t>
                </a:r>
                <a:r>
                  <a:rPr lang="en-AU" sz="36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AU" sz="3600" dirty="0" smtClean="0"/>
                  <a:t>of  </a:t>
                </a:r>
                <a14:m>
                  <m:oMath xmlns="" xmlns:m="http://schemas.openxmlformats.org/officeDocument/2006/math">
                    <m:r>
                      <a:rPr lang="en-AU" sz="36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AU" sz="36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AU" sz="36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AU" sz="36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36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AU" sz="36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36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AU" sz="36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36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, </a:t>
                </a:r>
                <a:r>
                  <a:rPr lang="en-AU" sz="3600" dirty="0" smtClean="0"/>
                  <a:t>when </a:t>
                </a:r>
                <a:r>
                  <a:rPr lang="en-AU" sz="36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divided</a:t>
                </a:r>
                <a:r>
                  <a:rPr lang="en-AU" sz="3600" dirty="0" smtClean="0"/>
                  <a:t> by </a:t>
                </a:r>
                <a:r>
                  <a:rPr lang="en-AU" sz="3600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m</a:t>
                </a:r>
                <a:r>
                  <a:rPr lang="en-AU" sz="3600" dirty="0" smtClean="0"/>
                  <a:t>.</a:t>
                </a:r>
              </a:p>
              <a:p>
                <a:pPr marL="514350" indent="-514350">
                  <a:spcAft>
                    <a:spcPts val="2400"/>
                  </a:spcAft>
                  <a:buAutoNum type="arabicPeriod" startAt="2"/>
                </a:pPr>
                <a:r>
                  <a:rPr lang="en-AU" sz="3600" dirty="0" smtClean="0"/>
                  <a:t>Output </a:t>
                </a:r>
                <a:r>
                  <a:rPr lang="en-AU" sz="3600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u(t) = s(t)/m.</a:t>
                </a:r>
              </a:p>
              <a:p>
                <a:pPr marL="514350" indent="-514350">
                  <a:spcAft>
                    <a:spcPts val="2400"/>
                  </a:spcAft>
                  <a:buAutoNum type="arabicPeriod" startAt="2"/>
                </a:pPr>
                <a:r>
                  <a:rPr lang="en-AU" sz="3600" dirty="0" smtClean="0"/>
                  <a:t>Increase </a:t>
                </a:r>
                <a:r>
                  <a:rPr lang="en-AU" sz="3600" b="1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t</a:t>
                </a:r>
                <a:r>
                  <a:rPr lang="en-AU" sz="3600" dirty="0" smtClean="0"/>
                  <a:t> by 1 and repeat from Point 2.</a:t>
                </a:r>
              </a:p>
              <a:p>
                <a:pPr marL="0" indent="0">
                  <a:spcAft>
                    <a:spcPts val="2400"/>
                  </a:spcAft>
                  <a:buNone/>
                </a:pPr>
                <a:endParaRPr lang="en-AU" sz="3600" dirty="0" smtClean="0"/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3289"/>
                <a:ext cx="10502462" cy="4777814"/>
              </a:xfrm>
              <a:blipFill>
                <a:blip r:embed="rId3"/>
                <a:stretch>
                  <a:fillRect l="-1800" t="-3189" r="-8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15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Example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1312317"/>
            <a:ext cx="545749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i="1" dirty="0" smtClean="0"/>
              <a:t>m </a:t>
            </a:r>
            <a:r>
              <a:rPr lang="en-AU" sz="3200" i="1" dirty="0"/>
              <a:t>= 7, a = 3, s(0) = 1</a:t>
            </a:r>
            <a:r>
              <a:rPr lang="en-AU" sz="3200" dirty="0"/>
              <a:t>, produces</a:t>
            </a:r>
            <a:r>
              <a:rPr lang="en-AU" sz="3200" dirty="0" smtClean="0"/>
              <a:t>:</a:t>
            </a:r>
          </a:p>
          <a:p>
            <a:endParaRPr lang="en-AU" sz="3200" dirty="0"/>
          </a:p>
          <a:p>
            <a:r>
              <a:rPr lang="en-AU" sz="3200" i="1" dirty="0"/>
              <a:t>s(1) = </a:t>
            </a:r>
            <a:r>
              <a:rPr lang="en-AU" sz="3200" i="1" dirty="0" smtClean="0"/>
              <a:t>3</a:t>
            </a:r>
          </a:p>
          <a:p>
            <a:r>
              <a:rPr lang="en-AU" sz="3200" i="1" dirty="0" smtClean="0"/>
              <a:t>s(2</a:t>
            </a:r>
            <a:r>
              <a:rPr lang="en-AU" sz="3200" i="1" dirty="0"/>
              <a:t>) = </a:t>
            </a:r>
            <a:r>
              <a:rPr lang="en-AU" sz="3200" i="1" dirty="0" smtClean="0"/>
              <a:t>2</a:t>
            </a:r>
          </a:p>
          <a:p>
            <a:r>
              <a:rPr lang="en-AU" sz="3200" i="1" dirty="0" smtClean="0"/>
              <a:t>s(3</a:t>
            </a:r>
            <a:r>
              <a:rPr lang="en-AU" sz="3200" i="1" dirty="0"/>
              <a:t>) = </a:t>
            </a:r>
            <a:r>
              <a:rPr lang="en-AU" sz="3200" i="1" dirty="0" smtClean="0"/>
              <a:t>6</a:t>
            </a:r>
          </a:p>
          <a:p>
            <a:r>
              <a:rPr lang="en-AU" sz="3200" i="1" dirty="0" smtClean="0"/>
              <a:t>s(4</a:t>
            </a:r>
            <a:r>
              <a:rPr lang="en-AU" sz="3200" i="1" dirty="0"/>
              <a:t>) = </a:t>
            </a:r>
            <a:r>
              <a:rPr lang="en-AU" sz="3200" i="1" dirty="0" smtClean="0"/>
              <a:t>4</a:t>
            </a:r>
          </a:p>
          <a:p>
            <a:r>
              <a:rPr lang="en-AU" sz="3200" i="1" dirty="0" smtClean="0"/>
              <a:t>s(4</a:t>
            </a:r>
            <a:r>
              <a:rPr lang="en-AU" sz="3200" i="1" dirty="0"/>
              <a:t>) = </a:t>
            </a:r>
            <a:r>
              <a:rPr lang="en-AU" sz="3200" i="1" dirty="0" smtClean="0"/>
              <a:t>5</a:t>
            </a:r>
          </a:p>
          <a:p>
            <a:r>
              <a:rPr lang="en-AU" sz="3200" i="1" dirty="0" smtClean="0"/>
              <a:t>s(5</a:t>
            </a:r>
            <a:r>
              <a:rPr lang="en-AU" sz="3200" i="1" dirty="0"/>
              <a:t>)  = </a:t>
            </a:r>
            <a:r>
              <a:rPr lang="en-AU" sz="3200" i="1" dirty="0" smtClean="0"/>
              <a:t>1</a:t>
            </a:r>
          </a:p>
          <a:p>
            <a:r>
              <a:rPr lang="en-AU" sz="3200" i="1" dirty="0" smtClean="0"/>
              <a:t>s(6</a:t>
            </a:r>
            <a:r>
              <a:rPr lang="en-AU" sz="3200" i="1" dirty="0"/>
              <a:t>)  = 3,…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5814849" y="4266972"/>
            <a:ext cx="55389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b="1" dirty="0">
                <a:solidFill>
                  <a:schemeClr val="accent5">
                    <a:lumMod val="75000"/>
                  </a:schemeClr>
                </a:solidFill>
              </a:rPr>
              <a:t>Good choice: </a:t>
            </a:r>
          </a:p>
          <a:p>
            <a:r>
              <a:rPr lang="en-AU" sz="3200" i="1" dirty="0"/>
              <a:t>m = 2^(31) – 1 = 2147483647  </a:t>
            </a:r>
            <a:endParaRPr lang="en-AU" sz="3200" dirty="0"/>
          </a:p>
          <a:p>
            <a:r>
              <a:rPr lang="en-AU" sz="3200" i="1" dirty="0" smtClean="0"/>
              <a:t>a </a:t>
            </a:r>
            <a:r>
              <a:rPr lang="en-AU" sz="3200" i="1" dirty="0"/>
              <a:t>= 7^5 = 16807</a:t>
            </a:r>
          </a:p>
        </p:txBody>
      </p:sp>
    </p:spTree>
    <p:extLst>
      <p:ext uri="{BB962C8B-B14F-4D97-AF65-F5344CB8AC3E}">
        <p14:creationId xmlns:p14="http://schemas.microsoft.com/office/powerpoint/2010/main" val="363994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What can we do with Random </a:t>
            </a:r>
            <a:r>
              <a:rPr lang="en-AU" b="1" dirty="0">
                <a:solidFill>
                  <a:schemeClr val="accent5">
                    <a:lumMod val="75000"/>
                  </a:schemeClr>
                </a:solidFill>
              </a:rPr>
              <a:t>N</a:t>
            </a:r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umbers?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4800"/>
              </a:spcBef>
            </a:pPr>
            <a:r>
              <a:rPr lang="en-AU" sz="3600" b="1" dirty="0" smtClean="0">
                <a:solidFill>
                  <a:schemeClr val="accent5">
                    <a:lumMod val="75000"/>
                  </a:schemeClr>
                </a:solidFill>
              </a:rPr>
              <a:t>Simulate</a:t>
            </a:r>
            <a:r>
              <a:rPr lang="en-AU" sz="3600" dirty="0" smtClean="0"/>
              <a:t>: carry out random experiments</a:t>
            </a:r>
          </a:p>
          <a:p>
            <a:pPr>
              <a:spcBef>
                <a:spcPts val="4800"/>
              </a:spcBef>
            </a:pPr>
            <a:r>
              <a:rPr lang="en-AU" sz="3600" b="1" dirty="0" smtClean="0">
                <a:solidFill>
                  <a:schemeClr val="accent5">
                    <a:lumMod val="75000"/>
                  </a:schemeClr>
                </a:solidFill>
              </a:rPr>
              <a:t>Estimate</a:t>
            </a:r>
            <a:r>
              <a:rPr lang="en-AU" sz="3600" dirty="0" smtClean="0"/>
              <a:t>: calculate numbers using random experiments</a:t>
            </a:r>
          </a:p>
          <a:p>
            <a:pPr>
              <a:spcBef>
                <a:spcPts val="4800"/>
              </a:spcBef>
            </a:pPr>
            <a:r>
              <a:rPr lang="en-AU" sz="3600" b="1" dirty="0" smtClean="0">
                <a:solidFill>
                  <a:schemeClr val="accent5">
                    <a:lumMod val="75000"/>
                  </a:schemeClr>
                </a:solidFill>
              </a:rPr>
              <a:t>Optimise</a:t>
            </a:r>
            <a:r>
              <a:rPr lang="en-AU" sz="3600" dirty="0" smtClean="0"/>
              <a:t>: search using random processes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102639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Some Random Process Simulations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51" y="2326900"/>
            <a:ext cx="3285097" cy="26143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07" y="2176460"/>
            <a:ext cx="3264408" cy="308152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70" y="2176460"/>
            <a:ext cx="2781366" cy="27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40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Monte Carlo Simulation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1709"/>
            <a:ext cx="10515600" cy="4625254"/>
          </a:xfrm>
        </p:spPr>
        <p:txBody>
          <a:bodyPr>
            <a:normAutofit/>
          </a:bodyPr>
          <a:lstStyle/>
          <a:p>
            <a:r>
              <a:rPr lang="en-AU" dirty="0" smtClean="0"/>
              <a:t>How can we simulate 10 coin flips?</a:t>
            </a:r>
          </a:p>
          <a:p>
            <a:pPr marL="0" indent="0">
              <a:buNone/>
            </a:pPr>
            <a:r>
              <a:rPr lang="en-AU" dirty="0"/>
              <a:t> </a:t>
            </a:r>
            <a:r>
              <a:rPr lang="en-AU" dirty="0" smtClean="0"/>
              <a:t>  </a:t>
            </a:r>
          </a:p>
          <a:p>
            <a:r>
              <a:rPr lang="en-AU" dirty="0"/>
              <a:t>U</a:t>
            </a:r>
            <a:r>
              <a:rPr lang="en-AU" dirty="0" smtClean="0"/>
              <a:t>se the </a:t>
            </a:r>
            <a:r>
              <a:rPr lang="en-AU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AU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 smtClean="0">
                <a:cs typeface="Courier New" panose="02070309020205020404" pitchFamily="49" charset="0"/>
              </a:rPr>
              <a:t>function (</a:t>
            </a:r>
            <a:r>
              <a:rPr lang="en-A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firstrand.ipynb</a:t>
            </a:r>
            <a:r>
              <a:rPr lang="en-AU" dirty="0" smtClean="0">
                <a:cs typeface="Courier New" panose="02070309020205020404" pitchFamily="49" charset="0"/>
              </a:rPr>
              <a:t>).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Simulate a 2-D random walk (</a:t>
            </a:r>
            <a:r>
              <a:rPr lang="en-A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turtle.ipynb</a:t>
            </a:r>
            <a:r>
              <a:rPr lang="en-AU" dirty="0" smtClean="0"/>
              <a:t>)</a:t>
            </a:r>
          </a:p>
          <a:p>
            <a:endParaRPr lang="en-AU" dirty="0" smtClean="0"/>
          </a:p>
          <a:p>
            <a:r>
              <a:rPr lang="en-AU" dirty="0" smtClean="0"/>
              <a:t>Simulate a tree (</a:t>
            </a:r>
            <a:r>
              <a:rPr lang="en-A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tree.ipynb</a:t>
            </a:r>
            <a:r>
              <a:rPr lang="en-AU" dirty="0" smtClean="0"/>
              <a:t>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327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hare Price: a Random </a:t>
            </a:r>
            <a:r>
              <a:rPr lang="en-AU" b="1" dirty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alk?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22" y="1865376"/>
            <a:ext cx="4559422" cy="3023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49" y="2193456"/>
            <a:ext cx="4876729" cy="2695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7520" y="5242560"/>
            <a:ext cx="332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randwalk.ipynb</a:t>
            </a:r>
            <a:endParaRPr lang="en-AU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45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Simulating Brownian Motion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96" y="1998758"/>
            <a:ext cx="5321808" cy="4005072"/>
          </a:xfrm>
        </p:spPr>
      </p:pic>
    </p:spTree>
    <p:extLst>
      <p:ext uri="{BB962C8B-B14F-4D97-AF65-F5344CB8AC3E}">
        <p14:creationId xmlns:p14="http://schemas.microsoft.com/office/powerpoint/2010/main" val="426949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Monte Carlo for Estimation: Evaluating Pi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897" y="1825625"/>
            <a:ext cx="6512206" cy="4351338"/>
          </a:xfrm>
        </p:spPr>
      </p:pic>
    </p:spTree>
    <p:extLst>
      <p:ext uri="{BB962C8B-B14F-4D97-AF65-F5344CB8AC3E}">
        <p14:creationId xmlns:p14="http://schemas.microsoft.com/office/powerpoint/2010/main" val="40575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Two Definitions/Properties of 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26" name="Picture 2" descr="Image result for pi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69" y="1690688"/>
            <a:ext cx="3319751" cy="344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72" y="1538305"/>
            <a:ext cx="3765215" cy="3765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84708" y="5503529"/>
                <a:ext cx="27558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40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AU" sz="4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AU" sz="4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AU" sz="4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4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708" y="5503529"/>
                <a:ext cx="275587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29772" y="5518271"/>
                <a:ext cx="13537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40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AU" sz="4000" b="0" i="1" smtClean="0"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en-AU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772" y="5518271"/>
                <a:ext cx="135379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970520" y="5610604"/>
            <a:ext cx="3078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Area of Unit Disk</a:t>
            </a:r>
            <a:endParaRPr lang="en-A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32692" y="291809"/>
                <a:ext cx="8508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7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AU" sz="72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692" y="291809"/>
                <a:ext cx="850871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67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Games of Chance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82" y="1846451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3" y="1760445"/>
            <a:ext cx="1039906" cy="1039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38" y="2798951"/>
            <a:ext cx="113665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http://www.shamusyoung.com/twentysidedtale/images/d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2442" y="1859756"/>
            <a:ext cx="1520825" cy="1276350"/>
          </a:xfrm>
          <a:prstGeom prst="rect">
            <a:avLst/>
          </a:prstGeom>
          <a:noFill/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88" y="2929895"/>
            <a:ext cx="13335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1219200"/>
            <a:ext cx="21907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724275"/>
            <a:ext cx="21240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257675"/>
            <a:ext cx="28194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1863115"/>
            <a:ext cx="23907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4198608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79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Calculating 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AU" sz="3600" dirty="0" smtClean="0"/>
                  <a:t>Archimedes (250 BC): </a:t>
                </a:r>
                <a14:m>
                  <m:oMath xmlns="" xmlns:m="http://schemas.openxmlformats.org/officeDocument/2006/math"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AU" sz="3600" b="0" i="1" smtClean="0">
                        <a:latin typeface="Cambria Math" panose="02040503050406030204" pitchFamily="18" charset="0"/>
                      </a:rPr>
                      <m:t>≈3.14</m:t>
                    </m:r>
                  </m:oMath>
                </a14:m>
                <a:endParaRPr lang="en-AU" sz="3600" b="0" dirty="0" smtClean="0"/>
              </a:p>
              <a:p>
                <a:endParaRPr lang="en-AU" sz="3600" dirty="0"/>
              </a:p>
              <a:p>
                <a:r>
                  <a:rPr lang="en-AU" sz="3600" dirty="0" smtClean="0"/>
                  <a:t>Leibniz (1680)   </a:t>
                </a:r>
                <a14:m>
                  <m:oMath xmlns="" xmlns:m="http://schemas.openxmlformats.org/officeDocument/2006/math">
                    <m:f>
                      <m:fPr>
                        <m:ctrlPr>
                          <a:rPr lang="en-AU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AU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AU" sz="3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3600" b="0" i="1" dirty="0" smtClean="0">
                        <a:latin typeface="Cambria Math" panose="02040503050406030204" pitchFamily="18" charset="0"/>
                      </a:rPr>
                      <m:t>1 −</m:t>
                    </m:r>
                    <m:f>
                      <m:fPr>
                        <m:ctrlPr>
                          <a:rPr lang="en-AU" sz="3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3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AU" sz="3600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AU" sz="3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36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AU" sz="3600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AU" sz="3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3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36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AU" sz="3600" b="0" i="1" dirty="0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AU" sz="3600" dirty="0" smtClean="0"/>
              </a:p>
              <a:p>
                <a:pPr marL="0" indent="0">
                  <a:buNone/>
                </a:pPr>
                <a:endParaRPr lang="en-AU" sz="3600" dirty="0" smtClean="0"/>
              </a:p>
              <a:p>
                <a:r>
                  <a:rPr lang="en-AU" sz="3600" dirty="0" err="1" smtClean="0"/>
                  <a:t>Ramanujan</a:t>
                </a:r>
                <a:r>
                  <a:rPr lang="en-AU" sz="3600" dirty="0" smtClean="0"/>
                  <a:t>: amazing formulas for </a:t>
                </a:r>
                <a14:m>
                  <m:oMath xmlns="" xmlns:m="http://schemas.openxmlformats.org/officeDocument/2006/math">
                    <m:r>
                      <a:rPr lang="en-AU" sz="36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AU" sz="3600" dirty="0" smtClean="0"/>
              </a:p>
              <a:p>
                <a:pPr marL="0" indent="0">
                  <a:buNone/>
                </a:pPr>
                <a:endParaRPr lang="en-AU" sz="3600" dirty="0"/>
              </a:p>
              <a:p>
                <a:r>
                  <a:rPr lang="en-AU" sz="3600" dirty="0" smtClean="0"/>
                  <a:t>More than 22,000,000,000,000 (22 trillion) digits known.</a:t>
                </a:r>
              </a:p>
              <a:p>
                <a:endParaRPr lang="en-AU" sz="3600" dirty="0"/>
              </a:p>
              <a:p>
                <a:pPr marL="0" indent="0">
                  <a:buNone/>
                </a:pPr>
                <a:endParaRPr lang="en-AU" sz="3600" dirty="0"/>
              </a:p>
              <a:p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941" b="-182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53489" y="365125"/>
                <a:ext cx="8508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7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AU" sz="72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489" y="365125"/>
                <a:ext cx="850871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023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Indiana Pi Bill (1897)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AU" dirty="0" smtClean="0"/>
          </a:p>
          <a:p>
            <a:r>
              <a:rPr lang="en-AU" sz="3200" dirty="0" smtClean="0"/>
              <a:t>Edwin Goodwin thought he had “squared the circle”</a:t>
            </a:r>
          </a:p>
          <a:p>
            <a:r>
              <a:rPr lang="en-AU" sz="3200" dirty="0" smtClean="0"/>
              <a:t>As a by-product he deduced that Pi = 3.2 (exactly!)</a:t>
            </a:r>
            <a:endParaRPr lang="en-AU" sz="3200" dirty="0"/>
          </a:p>
          <a:p>
            <a:r>
              <a:rPr lang="en-AU" sz="3200" dirty="0" smtClean="0"/>
              <a:t>A Bill was introduced in House of Representatives to legislate this value for Pi. </a:t>
            </a:r>
            <a:r>
              <a:rPr lang="en-AU" sz="3200" dirty="0" smtClean="0">
                <a:solidFill>
                  <a:schemeClr val="accent1">
                    <a:lumMod val="75000"/>
                  </a:schemeClr>
                </a:solidFill>
              </a:rPr>
              <a:t>The bill was passed without a dissenting vote</a:t>
            </a:r>
            <a:r>
              <a:rPr lang="en-AU" sz="3200" dirty="0" smtClean="0"/>
              <a:t>.</a:t>
            </a:r>
          </a:p>
          <a:p>
            <a:r>
              <a:rPr lang="en-AU" sz="3200" dirty="0" smtClean="0"/>
              <a:t>In the Senate, it nearly passed. </a:t>
            </a:r>
            <a:r>
              <a:rPr lang="en-AU" sz="3200" dirty="0"/>
              <a:t>H</a:t>
            </a:r>
            <a:r>
              <a:rPr lang="en-AU" sz="3200" dirty="0" smtClean="0"/>
              <a:t>owever, the bill was postponed indefinitely, with the help of:  </a:t>
            </a:r>
          </a:p>
          <a:p>
            <a:pPr marL="0" indent="0">
              <a:buNone/>
            </a:pPr>
            <a:r>
              <a:rPr lang="en-AU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AU" sz="3200" b="1" dirty="0" smtClean="0">
                <a:solidFill>
                  <a:schemeClr val="accent2">
                    <a:lumMod val="75000"/>
                  </a:schemeClr>
                </a:solidFill>
              </a:rPr>
              <a:t>  Clarence </a:t>
            </a:r>
            <a:r>
              <a:rPr lang="en-AU" sz="3200" b="1" dirty="0" err="1" smtClean="0">
                <a:solidFill>
                  <a:schemeClr val="accent2">
                    <a:lumMod val="75000"/>
                  </a:schemeClr>
                </a:solidFill>
              </a:rPr>
              <a:t>Abiathar</a:t>
            </a:r>
            <a:r>
              <a:rPr lang="en-AU" sz="3200" b="1" dirty="0" smtClean="0">
                <a:solidFill>
                  <a:schemeClr val="accent2">
                    <a:lumMod val="75000"/>
                  </a:schemeClr>
                </a:solidFill>
              </a:rPr>
              <a:t> Waldo</a:t>
            </a:r>
            <a:endParaRPr lang="en-AU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0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45" y="829544"/>
            <a:ext cx="2303243" cy="5176105"/>
          </a:xfrm>
        </p:spPr>
      </p:pic>
    </p:spTree>
    <p:extLst>
      <p:ext uri="{BB962C8B-B14F-4D97-AF65-F5344CB8AC3E}">
        <p14:creationId xmlns:p14="http://schemas.microsoft.com/office/powerpoint/2010/main" val="2264648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484" y="0"/>
            <a:ext cx="3340758" cy="6571983"/>
          </a:xfrm>
        </p:spPr>
      </p:pic>
    </p:spTree>
    <p:extLst>
      <p:ext uri="{BB962C8B-B14F-4D97-AF65-F5344CB8AC3E}">
        <p14:creationId xmlns:p14="http://schemas.microsoft.com/office/powerpoint/2010/main" val="314924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Estimating Pi with Monte Carlo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simulatepi.ipynb</a:t>
            </a:r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58" y="1965435"/>
            <a:ext cx="4067436" cy="39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4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Evaluating Areas/Volumes/Integrals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8" y="2068886"/>
            <a:ext cx="5736336" cy="3476220"/>
          </a:xfrm>
        </p:spPr>
      </p:pic>
      <p:sp>
        <p:nvSpPr>
          <p:cNvPr id="9" name="TextBox 8"/>
          <p:cNvSpPr txBox="1"/>
          <p:nvPr/>
        </p:nvSpPr>
        <p:spPr>
          <a:xfrm>
            <a:off x="8266176" y="4255008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AU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cint.ipynb</a:t>
            </a:r>
            <a:endParaRPr lang="en-AU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81016" y="2636300"/>
            <a:ext cx="234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Area under x(1-x)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906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Monte Carlo for Searching and Counting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89" y="1981221"/>
            <a:ext cx="4603805" cy="4188184"/>
          </a:xfrm>
        </p:spPr>
      </p:pic>
    </p:spTree>
    <p:extLst>
      <p:ext uri="{BB962C8B-B14F-4D97-AF65-F5344CB8AC3E}">
        <p14:creationId xmlns:p14="http://schemas.microsoft.com/office/powerpoint/2010/main" val="160501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Counting  Complicated </a:t>
            </a:r>
            <a:r>
              <a:rPr lang="en-AU" b="1" dirty="0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bjects 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78520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How Many </a:t>
            </a:r>
            <a:r>
              <a:rPr lang="en-AU" b="1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aths</a:t>
            </a:r>
            <a:r>
              <a:rPr lang="en-AU" dirty="0" smtClean="0">
                <a:solidFill>
                  <a:schemeClr val="accent5">
                    <a:lumMod val="75000"/>
                  </a:schemeClr>
                </a:solidFill>
              </a:rPr>
              <a:t>?</a:t>
            </a:r>
            <a:endParaRPr lang="en-AU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28" y="1690688"/>
            <a:ext cx="4155948" cy="39502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1690688"/>
            <a:ext cx="4155948" cy="395020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18" y="1867694"/>
            <a:ext cx="329184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6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Idea for Counting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6713"/>
            <a:ext cx="10515600" cy="4351338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AU" sz="3200" dirty="0" smtClean="0"/>
              <a:t>Suppose the “special” objects all lie in a larger set for which we know the number of elements exactly, say </a:t>
            </a:r>
            <a:r>
              <a:rPr lang="en-AU" sz="3200" b="1" i="1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AU" sz="3200" dirty="0" smtClean="0"/>
              <a:t>.</a:t>
            </a:r>
          </a:p>
          <a:p>
            <a:pPr>
              <a:spcAft>
                <a:spcPts val="2400"/>
              </a:spcAft>
            </a:pPr>
            <a:r>
              <a:rPr lang="en-AU" sz="3200" dirty="0" smtClean="0"/>
              <a:t>Randomly select </a:t>
            </a:r>
            <a:r>
              <a:rPr lang="en-AU" sz="3200" b="1" i="1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AU" sz="3200" dirty="0" smtClean="0"/>
              <a:t> objects from the larger set.</a:t>
            </a:r>
          </a:p>
          <a:p>
            <a:pPr>
              <a:spcAft>
                <a:spcPts val="2400"/>
              </a:spcAft>
            </a:pPr>
            <a:r>
              <a:rPr lang="en-AU" sz="3200" dirty="0" smtClean="0"/>
              <a:t>Count how many are special, say </a:t>
            </a:r>
            <a:r>
              <a:rPr lang="en-AU" sz="3200" b="1" i="1" dirty="0" smtClean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AU" sz="3200" dirty="0" smtClean="0"/>
              <a:t>. </a:t>
            </a:r>
          </a:p>
          <a:p>
            <a:pPr>
              <a:spcAft>
                <a:spcPts val="2400"/>
              </a:spcAft>
            </a:pPr>
            <a:r>
              <a:rPr lang="en-AU" sz="3200" dirty="0" smtClean="0"/>
              <a:t>Then we estimate the number of special objects as </a:t>
            </a:r>
            <a:r>
              <a:rPr lang="en-AU" sz="3200" b="1" i="1" dirty="0" smtClean="0">
                <a:solidFill>
                  <a:schemeClr val="accent2">
                    <a:lumMod val="75000"/>
                  </a:schemeClr>
                </a:solidFill>
              </a:rPr>
              <a:t>N s/n</a:t>
            </a:r>
          </a:p>
          <a:p>
            <a:pPr marL="0" indent="0">
              <a:spcAft>
                <a:spcPts val="2400"/>
              </a:spcAft>
              <a:buNone/>
            </a:pPr>
            <a:endParaRPr lang="en-AU" sz="3200" dirty="0" smtClean="0"/>
          </a:p>
          <a:p>
            <a:pPr marL="0" indent="0">
              <a:buNone/>
            </a:pP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703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2" y="1178719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411288"/>
            <a:ext cx="26098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74" y="1289050"/>
            <a:ext cx="254317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76" y="3915568"/>
            <a:ext cx="260032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247" y="3915568"/>
            <a:ext cx="25431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942" y="1366621"/>
            <a:ext cx="21336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3" y="3816350"/>
            <a:ext cx="3598721" cy="198913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05912" y="213411"/>
            <a:ext cx="5221224" cy="1001496"/>
          </a:xfrm>
        </p:spPr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More Randomness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464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Idea for Counting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6713"/>
            <a:ext cx="10515600" cy="4351338"/>
          </a:xfrm>
        </p:spPr>
        <p:txBody>
          <a:bodyPr>
            <a:noAutofit/>
          </a:bodyPr>
          <a:lstStyle/>
          <a:p>
            <a:endParaRPr lang="en-AU" sz="3200" dirty="0" smtClean="0"/>
          </a:p>
          <a:p>
            <a:r>
              <a:rPr lang="en-AU" sz="3200" dirty="0" smtClean="0"/>
              <a:t>The previous method is very inefficient when the number of special objects is very small compared to </a:t>
            </a:r>
            <a:r>
              <a:rPr lang="en-AU" sz="3200" b="1" i="1" dirty="0" smtClean="0">
                <a:solidFill>
                  <a:schemeClr val="accent2">
                    <a:lumMod val="75000"/>
                  </a:schemeClr>
                </a:solidFill>
              </a:rPr>
              <a:t>N</a:t>
            </a:r>
            <a:r>
              <a:rPr lang="en-AU" sz="3200" dirty="0" smtClean="0"/>
              <a:t>. </a:t>
            </a:r>
          </a:p>
          <a:p>
            <a:endParaRPr lang="en-AU" sz="3200" dirty="0"/>
          </a:p>
          <a:p>
            <a:r>
              <a:rPr lang="en-AU" sz="3200" dirty="0" smtClean="0"/>
              <a:t>More sophisticated methods are then required.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7844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Monte Carlo for Optimisation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39" y="1428150"/>
            <a:ext cx="80772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46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Idea for Optimisation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Simulate many points on the search space according to a random mechanism</a:t>
            </a:r>
          </a:p>
          <a:p>
            <a:r>
              <a:rPr lang="en-AU" sz="3600" dirty="0" smtClean="0"/>
              <a:t>Take the best performing points</a:t>
            </a:r>
          </a:p>
          <a:p>
            <a:r>
              <a:rPr lang="en-AU" sz="3600" dirty="0" smtClean="0"/>
              <a:t>Update the random mechanism based on the best performing points</a:t>
            </a:r>
          </a:p>
          <a:p>
            <a:r>
              <a:rPr lang="en-AU" sz="3600" dirty="0" smtClean="0"/>
              <a:t>Repeat until the search “degenerates” to one point</a:t>
            </a:r>
          </a:p>
        </p:txBody>
      </p:sp>
    </p:spTree>
    <p:extLst>
      <p:ext uri="{BB962C8B-B14F-4D97-AF65-F5344CB8AC3E}">
        <p14:creationId xmlns:p14="http://schemas.microsoft.com/office/powerpoint/2010/main" val="4081601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Minimize this function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55" y="3029660"/>
            <a:ext cx="9106689" cy="1943268"/>
          </a:xfrm>
        </p:spPr>
      </p:pic>
    </p:spTree>
    <p:extLst>
      <p:ext uri="{BB962C8B-B14F-4D97-AF65-F5344CB8AC3E}">
        <p14:creationId xmlns:p14="http://schemas.microsoft.com/office/powerpoint/2010/main" val="3919112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Evolution of the Cross-Entropy Algorithm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899" y="2061836"/>
            <a:ext cx="6622354" cy="3878916"/>
          </a:xfrm>
        </p:spPr>
      </p:pic>
    </p:spTree>
    <p:extLst>
      <p:ext uri="{BB962C8B-B14F-4D97-AF65-F5344CB8AC3E}">
        <p14:creationId xmlns:p14="http://schemas.microsoft.com/office/powerpoint/2010/main" val="338666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How to Split a Group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10" y="1856208"/>
            <a:ext cx="6446980" cy="4290172"/>
          </a:xfrm>
        </p:spPr>
      </p:pic>
    </p:spTree>
    <p:extLst>
      <p:ext uri="{BB962C8B-B14F-4D97-AF65-F5344CB8AC3E}">
        <p14:creationId xmlns:p14="http://schemas.microsoft.com/office/powerpoint/2010/main" val="82813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How to Split a Group </a:t>
            </a:r>
            <a:r>
              <a:rPr lang="en-AU" b="1" dirty="0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ptimally 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27" y="1825625"/>
            <a:ext cx="4842345" cy="4351338"/>
          </a:xfrm>
        </p:spPr>
      </p:pic>
    </p:spTree>
    <p:extLst>
      <p:ext uri="{BB962C8B-B14F-4D97-AF65-F5344CB8AC3E}">
        <p14:creationId xmlns:p14="http://schemas.microsoft.com/office/powerpoint/2010/main" val="380524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16"/>
          <a:stretch/>
        </p:blipFill>
        <p:spPr>
          <a:xfrm>
            <a:off x="5760720" y="614686"/>
            <a:ext cx="5880352" cy="3211433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50800" dir="5400000" sx="71000" sy="7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880" y="3444496"/>
            <a:ext cx="4223468" cy="290010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AU" dirty="0" smtClean="0"/>
              <a:t>3</a:t>
            </a:r>
            <a:r>
              <a:rPr lang="en-AU" sz="3300" dirty="0" smtClean="0"/>
              <a:t>. Select the few best</a:t>
            </a:r>
          </a:p>
          <a:p>
            <a:pPr marL="0" indent="0">
              <a:buNone/>
            </a:pPr>
            <a:endParaRPr lang="en-AU" sz="3300" dirty="0" smtClean="0"/>
          </a:p>
          <a:p>
            <a:pPr marL="0" indent="0">
              <a:buNone/>
            </a:pPr>
            <a:r>
              <a:rPr lang="en-AU" sz="3300" dirty="0" smtClean="0"/>
              <a:t>4. Update the coins, based on the best ones found.</a:t>
            </a:r>
          </a:p>
          <a:p>
            <a:pPr marL="0" indent="0">
              <a:buNone/>
            </a:pPr>
            <a:endParaRPr lang="en-AU" sz="3300" dirty="0" smtClean="0"/>
          </a:p>
          <a:p>
            <a:pPr marL="0" indent="0">
              <a:buNone/>
            </a:pPr>
            <a:r>
              <a:rPr lang="en-AU" sz="3300" dirty="0" smtClean="0"/>
              <a:t>5. Repeat</a:t>
            </a:r>
            <a:endParaRPr lang="en-AU" sz="3300" dirty="0"/>
          </a:p>
        </p:txBody>
      </p:sp>
      <p:pic>
        <p:nvPicPr>
          <p:cNvPr id="10" name="Content Placeholder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66" y="4494253"/>
            <a:ext cx="3790062" cy="161180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944880" y="614686"/>
            <a:ext cx="3916680" cy="2945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1. Randomly split the group in two, using biased coins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2. Do this many times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41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1392" y="365760"/>
            <a:ext cx="742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smtClean="0">
                <a:solidFill>
                  <a:schemeClr val="accent5">
                    <a:lumMod val="75000"/>
                  </a:schemeClr>
                </a:solidFill>
              </a:rPr>
              <a:t>Example</a:t>
            </a:r>
            <a:endParaRPr lang="en-AU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1392" y="1377851"/>
            <a:ext cx="988771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Split a group of 400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There are 2^400 possible groups; that is:</a:t>
            </a:r>
          </a:p>
          <a:p>
            <a:r>
              <a:rPr lang="en-AU" dirty="0"/>
              <a:t> </a:t>
            </a:r>
            <a:r>
              <a:rPr lang="en-AU" sz="2800" dirty="0" smtClean="0"/>
              <a:t>2582249878086908589655919172003011874329705792829223512830659356540647622016841194629645353280137831435903171972747493376</a:t>
            </a:r>
          </a:p>
          <a:p>
            <a:endParaRPr lang="en-A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/>
              <a:t>Take 400 </a:t>
            </a:r>
            <a:r>
              <a:rPr lang="en-AU" sz="3200" dirty="0" smtClean="0"/>
              <a:t>coins; start with Heads probabilities all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Flip a coin for person 1,…,400 to put into Heads or Tails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 smtClean="0"/>
              <a:t>Do this 1000 times, take the best 100, update the coins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54204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Evolution of the coin biases. Step 1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42913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tx2"/>
                </a:solidFill>
              </a:rPr>
              <a:t>Randomness at its </a:t>
            </a:r>
            <a:r>
              <a:rPr lang="en-AU" b="1" dirty="0">
                <a:solidFill>
                  <a:schemeClr val="tx2"/>
                </a:solidFill>
              </a:rPr>
              <a:t>D</a:t>
            </a:r>
            <a:r>
              <a:rPr lang="en-AU" b="1" dirty="0" smtClean="0">
                <a:solidFill>
                  <a:schemeClr val="tx2"/>
                </a:solidFill>
              </a:rPr>
              <a:t>eepest </a:t>
            </a:r>
            <a:r>
              <a:rPr lang="en-AU" b="1" dirty="0">
                <a:solidFill>
                  <a:schemeClr val="tx2"/>
                </a:solidFill>
              </a:rPr>
              <a:t>L</a:t>
            </a:r>
            <a:r>
              <a:rPr lang="en-AU" b="1" dirty="0" smtClean="0">
                <a:solidFill>
                  <a:schemeClr val="tx2"/>
                </a:solidFill>
              </a:rPr>
              <a:t>evel</a:t>
            </a:r>
            <a:endParaRPr lang="en-AU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AU" i="1" dirty="0" smtClean="0"/>
          </a:p>
          <a:p>
            <a:pPr marL="0" indent="0" algn="ctr">
              <a:buNone/>
            </a:pPr>
            <a:r>
              <a:rPr lang="en-AU" sz="4000" b="1" i="1" dirty="0" smtClean="0">
                <a:solidFill>
                  <a:schemeClr val="accent2">
                    <a:lumMod val="75000"/>
                  </a:schemeClr>
                </a:solidFill>
              </a:rPr>
              <a:t>We </a:t>
            </a:r>
            <a:r>
              <a:rPr lang="en-AU" sz="4000" b="1" i="1" dirty="0">
                <a:solidFill>
                  <a:schemeClr val="accent2">
                    <a:lumMod val="75000"/>
                  </a:schemeClr>
                </a:solidFill>
              </a:rPr>
              <a:t>are such stuff a</a:t>
            </a:r>
            <a:r>
              <a:rPr lang="en-AU" sz="4000" b="1" i="1" dirty="0" smtClean="0">
                <a:solidFill>
                  <a:schemeClr val="accent2">
                    <a:lumMod val="75000"/>
                  </a:schemeClr>
                </a:solidFill>
              </a:rPr>
              <a:t>s </a:t>
            </a:r>
            <a:r>
              <a:rPr lang="en-AU" sz="4000" b="1" i="1" dirty="0">
                <a:solidFill>
                  <a:schemeClr val="accent2">
                    <a:lumMod val="75000"/>
                  </a:schemeClr>
                </a:solidFill>
              </a:rPr>
              <a:t>dreams are made </a:t>
            </a:r>
            <a:r>
              <a:rPr lang="en-AU" sz="4000" b="1" i="1" dirty="0" smtClean="0">
                <a:solidFill>
                  <a:schemeClr val="accent2">
                    <a:lumMod val="75000"/>
                  </a:schemeClr>
                </a:solidFill>
              </a:rPr>
              <a:t>on </a:t>
            </a:r>
            <a:endParaRPr lang="en-AU" sz="4000" b="1" i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AU" sz="4000" b="1" i="1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AU" sz="4000" b="1" i="1" dirty="0" smtClean="0">
                <a:solidFill>
                  <a:schemeClr val="accent2">
                    <a:lumMod val="75000"/>
                  </a:schemeClr>
                </a:solidFill>
              </a:rPr>
              <a:t>nd </a:t>
            </a:r>
            <a:r>
              <a:rPr lang="en-AU" sz="4000" b="1" i="1" dirty="0">
                <a:solidFill>
                  <a:schemeClr val="accent2">
                    <a:lumMod val="75000"/>
                  </a:schemeClr>
                </a:solidFill>
              </a:rPr>
              <a:t>our little life </a:t>
            </a:r>
            <a:r>
              <a:rPr lang="en-AU" sz="4000" b="1" i="1" dirty="0" smtClean="0">
                <a:solidFill>
                  <a:schemeClr val="accent2">
                    <a:lumMod val="75000"/>
                  </a:schemeClr>
                </a:solidFill>
              </a:rPr>
              <a:t>is </a:t>
            </a:r>
            <a:r>
              <a:rPr lang="en-AU" sz="4000" b="1" i="1" dirty="0">
                <a:solidFill>
                  <a:schemeClr val="accent2">
                    <a:lumMod val="75000"/>
                  </a:schemeClr>
                </a:solidFill>
              </a:rPr>
              <a:t>rounded with a sleep</a:t>
            </a:r>
            <a:endParaRPr lang="en-AU" sz="4000" b="1" i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r">
              <a:buNone/>
            </a:pPr>
            <a:endParaRPr lang="en-AU" sz="4000" dirty="0" smtClean="0"/>
          </a:p>
          <a:p>
            <a:pPr marL="0" indent="0" algn="r">
              <a:buNone/>
            </a:pPr>
            <a:r>
              <a:rPr lang="en-AU" dirty="0" smtClean="0"/>
              <a:t>William Shakespeare (The Tempest)</a:t>
            </a:r>
          </a:p>
        </p:txBody>
      </p:sp>
      <p:sp>
        <p:nvSpPr>
          <p:cNvPr id="4" name="AutoShape 2" descr="Image result for atom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41" y="4186401"/>
            <a:ext cx="1981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7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2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398257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3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1047268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4</a:t>
            </a:r>
            <a:endParaRPr lang="en-AU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62728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5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340680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6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304923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7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2078274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8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221207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9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22930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10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197223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11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129140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Monte Carlo  (Monaco</a:t>
            </a:r>
            <a:r>
              <a:rPr lang="en-AU" b="1" dirty="0" smtClean="0"/>
              <a:t>)</a:t>
            </a:r>
            <a:endParaRPr lang="en-AU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18" y="1825625"/>
            <a:ext cx="7588164" cy="4351338"/>
          </a:xfrm>
        </p:spPr>
      </p:pic>
    </p:spTree>
    <p:extLst>
      <p:ext uri="{BB962C8B-B14F-4D97-AF65-F5344CB8AC3E}">
        <p14:creationId xmlns:p14="http://schemas.microsoft.com/office/powerpoint/2010/main" val="319495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12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393466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13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156986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14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166173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15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1077150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16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73165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17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184163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18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3255399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19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247567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Evolution of the coin biases. Step </a:t>
            </a:r>
            <a:r>
              <a:rPr lang="en-AU" dirty="0" smtClean="0"/>
              <a:t>20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41" y="1825625"/>
            <a:ext cx="5524918" cy="4351338"/>
          </a:xfrm>
        </p:spPr>
      </p:pic>
    </p:spTree>
    <p:extLst>
      <p:ext uri="{BB962C8B-B14F-4D97-AF65-F5344CB8AC3E}">
        <p14:creationId xmlns:p14="http://schemas.microsoft.com/office/powerpoint/2010/main" val="179272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What is the best tour?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68" y="1690688"/>
            <a:ext cx="4779813" cy="4628872"/>
          </a:xfrm>
        </p:spPr>
      </p:pic>
    </p:spTree>
    <p:extLst>
      <p:ext uri="{BB962C8B-B14F-4D97-AF65-F5344CB8AC3E}">
        <p14:creationId xmlns:p14="http://schemas.microsoft.com/office/powerpoint/2010/main" val="8230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Monte Carlo Method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06" y="1855066"/>
            <a:ext cx="1899085" cy="2414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03" y="1855065"/>
            <a:ext cx="1916994" cy="2510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6375" y="4682835"/>
            <a:ext cx="231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Stanislav </a:t>
            </a:r>
            <a:r>
              <a:rPr lang="en-AU" sz="2800" dirty="0" err="1" smtClean="0"/>
              <a:t>Ulam</a:t>
            </a:r>
            <a:endParaRPr lang="en-A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176971" y="4682835"/>
            <a:ext cx="3002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John von Neumann</a:t>
            </a:r>
            <a:endParaRPr lang="en-AU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10" y="1855065"/>
            <a:ext cx="2089897" cy="2414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19038" y="4682835"/>
            <a:ext cx="3100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Nicholas Metropolis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9491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Similar idea for optimisation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AU" sz="3600" dirty="0" smtClean="0"/>
              <a:t>Generate paths/tours randomly via some random procedure</a:t>
            </a:r>
          </a:p>
          <a:p>
            <a:pPr>
              <a:spcAft>
                <a:spcPts val="1800"/>
              </a:spcAft>
            </a:pPr>
            <a:r>
              <a:rPr lang="en-AU" sz="3600" dirty="0" smtClean="0"/>
              <a:t>Take the best (shortest) paths</a:t>
            </a:r>
          </a:p>
          <a:p>
            <a:pPr>
              <a:spcAft>
                <a:spcPts val="1800"/>
              </a:spcAft>
            </a:pPr>
            <a:r>
              <a:rPr lang="en-AU" sz="3600" dirty="0" smtClean="0"/>
              <a:t>Update the random procedure using the best tour, to produce “better” paths next time</a:t>
            </a:r>
          </a:p>
          <a:p>
            <a:pPr>
              <a:spcAft>
                <a:spcPts val="1800"/>
              </a:spcAft>
            </a:pPr>
            <a:r>
              <a:rPr lang="en-AU" sz="3600" dirty="0" smtClean="0"/>
              <a:t>Repeat until convergence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82787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smtClean="0">
                <a:solidFill>
                  <a:schemeClr val="accent5">
                    <a:lumMod val="75000"/>
                  </a:schemeClr>
                </a:solidFill>
              </a:rPr>
              <a:t>Best Tour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25" y="1265067"/>
            <a:ext cx="6039506" cy="4911896"/>
          </a:xfrm>
        </p:spPr>
      </p:pic>
    </p:spTree>
    <p:extLst>
      <p:ext uri="{BB962C8B-B14F-4D97-AF65-F5344CB8AC3E}">
        <p14:creationId xmlns:p14="http://schemas.microsoft.com/office/powerpoint/2010/main" val="598614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5">
                    <a:lumMod val="75000"/>
                  </a:schemeClr>
                </a:solidFill>
              </a:rPr>
              <a:t>Finally …</a:t>
            </a:r>
            <a:endParaRPr lang="en-AU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077"/>
            <a:ext cx="10515600" cy="4351338"/>
          </a:xfrm>
        </p:spPr>
        <p:txBody>
          <a:bodyPr>
            <a:normAutofit/>
          </a:bodyPr>
          <a:lstStyle/>
          <a:p>
            <a:r>
              <a:rPr lang="en-AU" sz="3600" dirty="0" smtClean="0"/>
              <a:t>Monte Carlo guidelines:</a:t>
            </a:r>
          </a:p>
          <a:p>
            <a:pPr lvl="1"/>
            <a:r>
              <a:rPr lang="en-AU" sz="3600" dirty="0" smtClean="0"/>
              <a:t>Set off in a random direction sometimes …</a:t>
            </a:r>
          </a:p>
          <a:p>
            <a:pPr lvl="1"/>
            <a:r>
              <a:rPr lang="en-AU" sz="3600" dirty="0" smtClean="0"/>
              <a:t>Diversity is crucial!</a:t>
            </a:r>
          </a:p>
          <a:p>
            <a:pPr marL="457200" lvl="1" indent="0">
              <a:buNone/>
            </a:pPr>
            <a:endParaRPr lang="en-AU" sz="3600" dirty="0" smtClean="0"/>
          </a:p>
          <a:p>
            <a:r>
              <a:rPr lang="en-AU" sz="3600" b="1" dirty="0" smtClean="0">
                <a:solidFill>
                  <a:schemeClr val="accent2">
                    <a:lumMod val="75000"/>
                  </a:schemeClr>
                </a:solidFill>
              </a:rPr>
              <a:t>Determinism</a:t>
            </a:r>
            <a:r>
              <a:rPr lang="en-AU" sz="3600" dirty="0"/>
              <a:t> </a:t>
            </a:r>
            <a:r>
              <a:rPr lang="en-AU" sz="3600" dirty="0" smtClean="0"/>
              <a:t>vs </a:t>
            </a:r>
            <a:r>
              <a:rPr lang="en-AU" sz="3600" b="1" dirty="0" smtClean="0">
                <a:solidFill>
                  <a:schemeClr val="accent2">
                    <a:lumMod val="75000"/>
                  </a:schemeClr>
                </a:solidFill>
              </a:rPr>
              <a:t>Free Will</a:t>
            </a:r>
          </a:p>
          <a:p>
            <a:pPr lvl="1"/>
            <a:r>
              <a:rPr lang="en-AU" sz="3200" dirty="0"/>
              <a:t>C</a:t>
            </a:r>
            <a:r>
              <a:rPr lang="en-AU" sz="3200" dirty="0" smtClean="0"/>
              <a:t>onditional random walk</a:t>
            </a:r>
          </a:p>
          <a:p>
            <a:pPr marL="0" indent="0">
              <a:buNone/>
            </a:pPr>
            <a:endParaRPr lang="en-AU" sz="3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64" y="2955235"/>
            <a:ext cx="4766436" cy="31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8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14" y="274320"/>
            <a:ext cx="8607552" cy="645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0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7791"/>
            <a:ext cx="4494979" cy="4686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181" y="651080"/>
            <a:ext cx="3115056" cy="4672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87" y="1667816"/>
            <a:ext cx="2808395" cy="26725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22031" y="811328"/>
            <a:ext cx="4200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 smtClean="0"/>
              <a:t>Mathematical and Statistical Methods for </a:t>
            </a:r>
          </a:p>
          <a:p>
            <a:pPr algn="ctr"/>
            <a:r>
              <a:rPr lang="en-AU" b="1" dirty="0" smtClean="0"/>
              <a:t>Data Science and Machine Learning</a:t>
            </a:r>
            <a:endParaRPr lang="en-A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874222" y="4600336"/>
            <a:ext cx="3817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 smtClean="0"/>
              <a:t>Dirk P. Kroese, </a:t>
            </a:r>
            <a:r>
              <a:rPr lang="en-AU" b="1" dirty="0" err="1" smtClean="0"/>
              <a:t>Zdravko</a:t>
            </a:r>
            <a:r>
              <a:rPr lang="en-AU" b="1" dirty="0"/>
              <a:t> </a:t>
            </a:r>
            <a:r>
              <a:rPr lang="en-AU" b="1" dirty="0" smtClean="0"/>
              <a:t>I. </a:t>
            </a:r>
            <a:r>
              <a:rPr lang="en-AU" b="1" dirty="0" err="1" smtClean="0"/>
              <a:t>Botev</a:t>
            </a:r>
            <a:r>
              <a:rPr lang="en-AU" b="1" dirty="0" smtClean="0"/>
              <a:t>, </a:t>
            </a:r>
          </a:p>
          <a:p>
            <a:pPr algn="ctr"/>
            <a:r>
              <a:rPr lang="en-AU" b="1" dirty="0" smtClean="0"/>
              <a:t>Thomas </a:t>
            </a:r>
            <a:r>
              <a:rPr lang="en-AU" b="1" dirty="0" err="1" smtClean="0"/>
              <a:t>Taimre</a:t>
            </a:r>
            <a:r>
              <a:rPr lang="en-AU" b="1" dirty="0" smtClean="0"/>
              <a:t>, and </a:t>
            </a:r>
            <a:r>
              <a:rPr lang="en-AU" b="1" dirty="0" err="1" smtClean="0"/>
              <a:t>Radislav</a:t>
            </a:r>
            <a:r>
              <a:rPr lang="en-AU" b="1" dirty="0" smtClean="0"/>
              <a:t> Vaisman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2730" y="288108"/>
            <a:ext cx="222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chemeClr val="accent2">
                    <a:lumMod val="75000"/>
                  </a:schemeClr>
                </a:solidFill>
              </a:rPr>
              <a:t>Coming soon!</a:t>
            </a:r>
            <a:endParaRPr lang="en-AU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8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45" y="611526"/>
            <a:ext cx="4332143" cy="56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97425"/>
            <a:ext cx="10515600" cy="3579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4000" dirty="0" smtClean="0"/>
              <a:t>They only used 10, and just kept repeating them in different combinations!</a:t>
            </a:r>
          </a:p>
          <a:p>
            <a:pPr marL="0" indent="0">
              <a:buNone/>
            </a:pPr>
            <a:r>
              <a:rPr lang="en-AU" sz="4000" dirty="0" smtClean="0"/>
              <a:t>Don't be fooled!</a:t>
            </a:r>
          </a:p>
          <a:p>
            <a:pPr marL="0" indent="0">
              <a:buNone/>
            </a:pPr>
            <a:endParaRPr lang="en-AU" sz="4000" dirty="0"/>
          </a:p>
        </p:txBody>
      </p:sp>
      <p:sp>
        <p:nvSpPr>
          <p:cNvPr id="6" name="5-Point Star 5"/>
          <p:cNvSpPr/>
          <p:nvPr/>
        </p:nvSpPr>
        <p:spPr>
          <a:xfrm flipH="1">
            <a:off x="838200" y="1213431"/>
            <a:ext cx="506177" cy="506177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5-Point Star 6"/>
          <p:cNvSpPr/>
          <p:nvPr/>
        </p:nvSpPr>
        <p:spPr>
          <a:xfrm flipH="1">
            <a:off x="1364253" y="1213431"/>
            <a:ext cx="506177" cy="50617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5-Point Star 7"/>
          <p:cNvSpPr/>
          <p:nvPr/>
        </p:nvSpPr>
        <p:spPr>
          <a:xfrm flipH="1">
            <a:off x="1887715" y="1213431"/>
            <a:ext cx="506177" cy="50617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5-Point Star 8"/>
          <p:cNvSpPr/>
          <p:nvPr/>
        </p:nvSpPr>
        <p:spPr>
          <a:xfrm flipH="1">
            <a:off x="2425724" y="1213431"/>
            <a:ext cx="506177" cy="50617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5-Point Star 9"/>
          <p:cNvSpPr/>
          <p:nvPr/>
        </p:nvSpPr>
        <p:spPr>
          <a:xfrm flipH="1">
            <a:off x="2931901" y="1213430"/>
            <a:ext cx="506177" cy="50617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062330" y="1232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3718968" y="1179294"/>
            <a:ext cx="675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A Million Random Digits"? HA</a:t>
            </a:r>
            <a:r>
              <a:rPr lang="en-AU" sz="3600" dirty="0" smtClean="0"/>
              <a:t>!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583076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</TotalTime>
  <Words>2835</Words>
  <Application>Microsoft Macintosh PowerPoint</Application>
  <PresentationFormat>Custom</PresentationFormat>
  <Paragraphs>348</Paragraphs>
  <Slides>74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Random Stuff</vt:lpstr>
      <vt:lpstr>Outline</vt:lpstr>
      <vt:lpstr>Games of Chance</vt:lpstr>
      <vt:lpstr>More Randomness</vt:lpstr>
      <vt:lpstr>Randomness at its Deepest Level</vt:lpstr>
      <vt:lpstr>Monte Carlo  (Monaco)</vt:lpstr>
      <vt:lpstr>Monte Carlo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Generating Random Numbers</vt:lpstr>
      <vt:lpstr>PowerPoint Presentation</vt:lpstr>
      <vt:lpstr>Basic Random Number Generator</vt:lpstr>
      <vt:lpstr>Example</vt:lpstr>
      <vt:lpstr>What can we do with Random Numbers?</vt:lpstr>
      <vt:lpstr>Some Random Process Simulations</vt:lpstr>
      <vt:lpstr>Monte Carlo Simulation</vt:lpstr>
      <vt:lpstr>Share Price: a Random Walk?</vt:lpstr>
      <vt:lpstr>Simulating Brownian Motion</vt:lpstr>
      <vt:lpstr>Monte Carlo for Estimation: Evaluating Pi</vt:lpstr>
      <vt:lpstr>Two Definitions/Properties of </vt:lpstr>
      <vt:lpstr>Calculating </vt:lpstr>
      <vt:lpstr>Indiana Pi Bill (1897)</vt:lpstr>
      <vt:lpstr>PowerPoint Presentation</vt:lpstr>
      <vt:lpstr>PowerPoint Presentation</vt:lpstr>
      <vt:lpstr>Estimating Pi with Monte Carlo</vt:lpstr>
      <vt:lpstr>Evaluating Areas/Volumes/Integrals</vt:lpstr>
      <vt:lpstr>Monte Carlo for Searching and Counting</vt:lpstr>
      <vt:lpstr>Counting  Complicated Objects </vt:lpstr>
      <vt:lpstr>How Many Paths?</vt:lpstr>
      <vt:lpstr>Idea for Counting</vt:lpstr>
      <vt:lpstr>Idea for Counting</vt:lpstr>
      <vt:lpstr>Monte Carlo for Optimisation</vt:lpstr>
      <vt:lpstr>Idea for Optimisation</vt:lpstr>
      <vt:lpstr>Minimize this function</vt:lpstr>
      <vt:lpstr>Evolution of the Cross-Entropy Algorithm</vt:lpstr>
      <vt:lpstr>How to Split a Group</vt:lpstr>
      <vt:lpstr>How to Split a Group Optimally </vt:lpstr>
      <vt:lpstr>PowerPoint Presentation</vt:lpstr>
      <vt:lpstr>PowerPoint Presentation</vt:lpstr>
      <vt:lpstr>Evolution of the coin biases. Step 1</vt:lpstr>
      <vt:lpstr>Evolution of the coin biases. Step 2</vt:lpstr>
      <vt:lpstr>Evolution of the coin biases. Step 3</vt:lpstr>
      <vt:lpstr>Evolution of the coin biases. Step 4</vt:lpstr>
      <vt:lpstr>Evolution of the coin biases. Step 5</vt:lpstr>
      <vt:lpstr>Evolution of the coin biases. Step 6</vt:lpstr>
      <vt:lpstr>Evolution of the coin biases. Step 7</vt:lpstr>
      <vt:lpstr>Evolution of the coin biases. Step 8</vt:lpstr>
      <vt:lpstr>Evolution of the coin biases. Step 9</vt:lpstr>
      <vt:lpstr>Evolution of the coin biases. Step 10</vt:lpstr>
      <vt:lpstr>Evolution of the coin biases. Step 11</vt:lpstr>
      <vt:lpstr>Evolution of the coin biases. Step 12</vt:lpstr>
      <vt:lpstr>Evolution of the coin biases. Step 13</vt:lpstr>
      <vt:lpstr>Evolution of the coin biases. Step 14</vt:lpstr>
      <vt:lpstr>Evolution of the coin biases. Step 15</vt:lpstr>
      <vt:lpstr>Evolution of the coin biases. Step 16</vt:lpstr>
      <vt:lpstr>Evolution of the coin biases. Step 17</vt:lpstr>
      <vt:lpstr>Evolution of the coin biases. Step 18</vt:lpstr>
      <vt:lpstr>Evolution of the coin biases. Step 19</vt:lpstr>
      <vt:lpstr>Evolution of the coin biases. Step 20</vt:lpstr>
      <vt:lpstr>What is the best tour?</vt:lpstr>
      <vt:lpstr>Similar idea for optimisation</vt:lpstr>
      <vt:lpstr>Best Tour</vt:lpstr>
      <vt:lpstr>Finally …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stuff</dc:title>
  <dc:creator>Dirk Kroese</dc:creator>
  <cp:lastModifiedBy>Dirk Kroese</cp:lastModifiedBy>
  <cp:revision>111</cp:revision>
  <dcterms:created xsi:type="dcterms:W3CDTF">2019-04-11T22:17:24Z</dcterms:created>
  <dcterms:modified xsi:type="dcterms:W3CDTF">2019-05-11T06:51:58Z</dcterms:modified>
</cp:coreProperties>
</file>